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0691813" cy="7559675"/>
  <p:notesSz cx="7559675" cy="10691813"/>
  <p:embeddedFontLst>
    <p:embeddedFont>
      <p:font typeface="Calibri" panose="020F0502020204030204" pitchFamily="34" charset="0"/>
      <p:regular r:id="rId26"/>
      <p:bold r:id="rId27"/>
      <p:italic r:id="rId28"/>
      <p:boldItalic r:id="rId29"/>
    </p:embeddedFont>
    <p:embeddedFont>
      <p:font typeface="Prompt" panose="020B0604020202020204" charset="-34"/>
      <p:regular r:id="rId30"/>
      <p:bold r:id="rId31"/>
      <p:italic r:id="rId32"/>
      <p:boldItalic r:id="rId33"/>
    </p:embeddedFont>
    <p:embeddedFont>
      <p:font typeface="Raleway" panose="020B0604020202020204" charset="0"/>
      <p:regular r:id="rId34"/>
      <p:bold r:id="rId35"/>
      <p:italic r:id="rId36"/>
      <p:boldItalic r:id="rId37"/>
    </p:embeddedFont>
    <p:embeddedFont>
      <p:font typeface="Prompt SemiBold" panose="020B0604020202020204" charset="-34"/>
      <p:regular r:id="rId38"/>
      <p:bold r:id="rId39"/>
      <p:italic r:id="rId40"/>
      <p:boldItalic r:id="rId41"/>
    </p:embeddedFont>
    <p:embeddedFont>
      <p:font typeface="Raleway ExtraBold" panose="020B0604020202020204" charset="0"/>
      <p:bold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1533"/>
    <a:srgbClr val="B3A2C7"/>
    <a:srgbClr val="595959"/>
    <a:srgbClr val="99C189"/>
    <a:srgbClr val="D8D0E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3" autoAdjust="0"/>
    <p:restoredTop sz="94660"/>
  </p:normalViewPr>
  <p:slideViewPr>
    <p:cSldViewPr snapToGrid="0">
      <p:cViewPr varScale="1">
        <p:scale>
          <a:sx n="78" d="100"/>
          <a:sy n="78" d="100"/>
        </p:scale>
        <p:origin x="138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r>
              <a:rPr lang="en-US" dirty="0"/>
              <a:t>Q and A – pulling out </a:t>
            </a:r>
          </a:p>
        </p:txBody>
      </p:sp>
      <p:sp>
        <p:nvSpPr>
          <p:cNvPr id="4" name="Slide Number Placeholder 3"/>
          <p:cNvSpPr>
            <a:spLocks noGrp="1"/>
          </p:cNvSpPr>
          <p:nvPr>
            <p:ph type="sldNum" sz="quarter" idx="10"/>
          </p:nvPr>
        </p:nvSpPr>
        <p:spPr/>
        <p:txBody>
          <a:bodyPr/>
          <a:lstStyle/>
          <a:p>
            <a:fld id="{50C34B23-2171-EC49-982F-33AB5455BB0A}" type="slidenum">
              <a:rPr lang="en-US" smtClean="0"/>
              <a:t>12</a:t>
            </a:fld>
            <a:endParaRPr lang="en-US"/>
          </a:p>
        </p:txBody>
      </p:sp>
    </p:spTree>
    <p:extLst>
      <p:ext uri="{BB962C8B-B14F-4D97-AF65-F5344CB8AC3E}">
        <p14:creationId xmlns:p14="http://schemas.microsoft.com/office/powerpoint/2010/main" val="173827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https://www.parliament.uk/about/faqs/house-of-commons-faqs/elections-faq-page/</a:t>
            </a:r>
          </a:p>
        </p:txBody>
      </p:sp>
      <p:sp>
        <p:nvSpPr>
          <p:cNvPr id="4" name="Slide Number Placeholder 3"/>
          <p:cNvSpPr>
            <a:spLocks noGrp="1"/>
          </p:cNvSpPr>
          <p:nvPr>
            <p:ph type="sldNum" sz="quarter" idx="10"/>
          </p:nvPr>
        </p:nvSpPr>
        <p:spPr/>
        <p:txBody>
          <a:bodyPr/>
          <a:lstStyle/>
          <a:p>
            <a:fld id="{96DB71E8-6DCA-4B70-8932-9DCA5D92EC2D}" type="slidenum">
              <a:rPr lang="en-GB" smtClean="0"/>
              <a:t>14</a:t>
            </a:fld>
            <a:endParaRPr lang="en-GB"/>
          </a:p>
        </p:txBody>
      </p:sp>
    </p:spTree>
    <p:extLst>
      <p:ext uri="{BB962C8B-B14F-4D97-AF65-F5344CB8AC3E}">
        <p14:creationId xmlns:p14="http://schemas.microsoft.com/office/powerpoint/2010/main" val="1734827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Photo 1: shineukmagazine.com</a:t>
            </a:r>
          </a:p>
        </p:txBody>
      </p:sp>
      <p:sp>
        <p:nvSpPr>
          <p:cNvPr id="4" name="Slide Number Placeholder 3"/>
          <p:cNvSpPr>
            <a:spLocks noGrp="1"/>
          </p:cNvSpPr>
          <p:nvPr>
            <p:ph type="sldNum" sz="quarter" idx="10"/>
          </p:nvPr>
        </p:nvSpPr>
        <p:spPr/>
        <p:txBody>
          <a:bodyPr/>
          <a:lstStyle/>
          <a:p>
            <a:fld id="{96DB71E8-6DCA-4B70-8932-9DCA5D92EC2D}" type="slidenum">
              <a:rPr lang="en-GB" smtClean="0"/>
              <a:t>15</a:t>
            </a:fld>
            <a:endParaRPr lang="en-GB"/>
          </a:p>
        </p:txBody>
      </p:sp>
    </p:spTree>
    <p:extLst>
      <p:ext uri="{BB962C8B-B14F-4D97-AF65-F5344CB8AC3E}">
        <p14:creationId xmlns:p14="http://schemas.microsoft.com/office/powerpoint/2010/main" val="1981130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Photo: https://i0.wp.com/womenshistorynetwork.org/wp-content/uploads/2017/09/WHN2018Conf.png?resize=480%2C360&amp;ssl=1</a:t>
            </a:r>
          </a:p>
        </p:txBody>
      </p:sp>
      <p:sp>
        <p:nvSpPr>
          <p:cNvPr id="4" name="Slide Number Placeholder 3"/>
          <p:cNvSpPr>
            <a:spLocks noGrp="1"/>
          </p:cNvSpPr>
          <p:nvPr>
            <p:ph type="sldNum" sz="quarter" idx="10"/>
          </p:nvPr>
        </p:nvSpPr>
        <p:spPr/>
        <p:txBody>
          <a:bodyPr/>
          <a:lstStyle/>
          <a:p>
            <a:fld id="{96DB71E8-6DCA-4B70-8932-9DCA5D92EC2D}" type="slidenum">
              <a:rPr lang="en-GB" smtClean="0"/>
              <a:t>16</a:t>
            </a:fld>
            <a:endParaRPr lang="en-GB"/>
          </a:p>
        </p:txBody>
      </p:sp>
    </p:spTree>
    <p:extLst>
      <p:ext uri="{BB962C8B-B14F-4D97-AF65-F5344CB8AC3E}">
        <p14:creationId xmlns:p14="http://schemas.microsoft.com/office/powerpoint/2010/main" val="1344314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US" dirty="0"/>
              <a:t>Initiate a debate around the methods the Suffragettes used to try to make their points and get their voices heard. Encourage the class to think about the types of protests and actions they undertook, and why they believed they were necessary.</a:t>
            </a:r>
            <a:endParaRPr lang="en-GB" dirty="0"/>
          </a:p>
          <a:p>
            <a:r>
              <a:rPr lang="en-US" dirty="0"/>
              <a:t>Allow the debate to develop freely, encouraging students to listen to each other’s points, responding to and building on what is said.</a:t>
            </a:r>
            <a:endParaRPr lang="en-GB" dirty="0"/>
          </a:p>
          <a:p>
            <a:endParaRPr lang="en-GB" dirty="0"/>
          </a:p>
        </p:txBody>
      </p:sp>
      <p:sp>
        <p:nvSpPr>
          <p:cNvPr id="4" name="Slide Number Placeholder 3"/>
          <p:cNvSpPr>
            <a:spLocks noGrp="1"/>
          </p:cNvSpPr>
          <p:nvPr>
            <p:ph type="sldNum" sz="quarter" idx="10"/>
          </p:nvPr>
        </p:nvSpPr>
        <p:spPr/>
        <p:txBody>
          <a:bodyPr/>
          <a:lstStyle/>
          <a:p>
            <a:fld id="{96DB71E8-6DCA-4B70-8932-9DCA5D92EC2D}" type="slidenum">
              <a:rPr lang="en-GB" smtClean="0"/>
              <a:t>19</a:t>
            </a:fld>
            <a:endParaRPr lang="en-GB"/>
          </a:p>
        </p:txBody>
      </p:sp>
    </p:spTree>
    <p:extLst>
      <p:ext uri="{BB962C8B-B14F-4D97-AF65-F5344CB8AC3E}">
        <p14:creationId xmlns:p14="http://schemas.microsoft.com/office/powerpoint/2010/main" val="2857181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c6af311c4_0_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4c6af311c4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Photo: </a:t>
            </a:r>
            <a:r>
              <a:rPr lang="en-US" dirty="0"/>
              <a:t>© </a:t>
            </a:r>
            <a:r>
              <a:rPr lang="en-US" dirty="0" err="1"/>
              <a:t>Colourised</a:t>
            </a:r>
            <a:r>
              <a:rPr lang="en-US" dirty="0"/>
              <a:t> by Tom Marshall (</a:t>
            </a:r>
            <a:r>
              <a:rPr lang="en-US" dirty="0" err="1"/>
              <a:t>PhotograFix</a:t>
            </a:r>
            <a:r>
              <a:rPr lang="en-US" dirty="0"/>
              <a:t>) 2018</a:t>
            </a:r>
            <a:endParaRPr lang="en-GB" dirty="0"/>
          </a:p>
        </p:txBody>
      </p:sp>
      <p:sp>
        <p:nvSpPr>
          <p:cNvPr id="4" name="Slide Number Placeholder 3"/>
          <p:cNvSpPr>
            <a:spLocks noGrp="1"/>
          </p:cNvSpPr>
          <p:nvPr>
            <p:ph type="sldNum" sz="quarter" idx="10"/>
          </p:nvPr>
        </p:nvSpPr>
        <p:spPr/>
        <p:txBody>
          <a:bodyPr/>
          <a:lstStyle/>
          <a:p>
            <a:fld id="{96DB71E8-6DCA-4B70-8932-9DCA5D92EC2D}" type="slidenum">
              <a:rPr lang="en-GB" smtClean="0"/>
              <a:t>5</a:t>
            </a:fld>
            <a:endParaRPr lang="en-GB"/>
          </a:p>
        </p:txBody>
      </p:sp>
    </p:spTree>
    <p:extLst>
      <p:ext uri="{BB962C8B-B14F-4D97-AF65-F5344CB8AC3E}">
        <p14:creationId xmlns:p14="http://schemas.microsoft.com/office/powerpoint/2010/main" val="3924309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Link to </a:t>
            </a:r>
            <a:r>
              <a:rPr lang="en-GB" dirty="0" err="1"/>
              <a:t>sdg</a:t>
            </a:r>
            <a:r>
              <a:rPr lang="en-GB" dirty="0"/>
              <a:t> part 5 </a:t>
            </a:r>
          </a:p>
          <a:p>
            <a:r>
              <a:rPr lang="en-GB" dirty="0"/>
              <a:t>Image: UNDP</a:t>
            </a:r>
          </a:p>
        </p:txBody>
      </p:sp>
      <p:sp>
        <p:nvSpPr>
          <p:cNvPr id="4" name="Slide Number Placeholder 3"/>
          <p:cNvSpPr>
            <a:spLocks noGrp="1"/>
          </p:cNvSpPr>
          <p:nvPr>
            <p:ph type="sldNum" sz="quarter" idx="10"/>
          </p:nvPr>
        </p:nvSpPr>
        <p:spPr/>
        <p:txBody>
          <a:bodyPr/>
          <a:lstStyle/>
          <a:p>
            <a:fld id="{96DB71E8-6DCA-4B70-8932-9DCA5D92EC2D}" type="slidenum">
              <a:rPr lang="en-GB" smtClean="0"/>
              <a:t>6</a:t>
            </a:fld>
            <a:endParaRPr lang="en-GB"/>
          </a:p>
        </p:txBody>
      </p:sp>
    </p:spTree>
    <p:extLst>
      <p:ext uri="{BB962C8B-B14F-4D97-AF65-F5344CB8AC3E}">
        <p14:creationId xmlns:p14="http://schemas.microsoft.com/office/powerpoint/2010/main" val="107948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 Big Idea</a:t>
            </a:r>
            <a:r>
              <a:rPr lang="en-GB" baseline="0" dirty="0"/>
              <a:t> 2 Drivers of changing gender norms- social changes and new consciousness leading to legal changes- The Suffragettes Movement </a:t>
            </a:r>
          </a:p>
          <a:p>
            <a:r>
              <a:rPr lang="en-GB" baseline="0" dirty="0"/>
              <a:t>Big Idea 2 – what is meant by a patriarchal society? </a:t>
            </a:r>
            <a:endParaRPr lang="en-GB" dirty="0"/>
          </a:p>
        </p:txBody>
      </p:sp>
      <p:sp>
        <p:nvSpPr>
          <p:cNvPr id="4" name="Slide Number Placeholder 3"/>
          <p:cNvSpPr>
            <a:spLocks noGrp="1"/>
          </p:cNvSpPr>
          <p:nvPr>
            <p:ph type="sldNum" sz="quarter" idx="10"/>
          </p:nvPr>
        </p:nvSpPr>
        <p:spPr/>
        <p:txBody>
          <a:bodyPr/>
          <a:lstStyle/>
          <a:p>
            <a:fld id="{96DB71E8-6DCA-4B70-8932-9DCA5D92EC2D}" type="slidenum">
              <a:rPr lang="en-GB" smtClean="0"/>
              <a:t>8</a:t>
            </a:fld>
            <a:endParaRPr lang="en-GB"/>
          </a:p>
        </p:txBody>
      </p:sp>
    </p:spTree>
    <p:extLst>
      <p:ext uri="{BB962C8B-B14F-4D97-AF65-F5344CB8AC3E}">
        <p14:creationId xmlns:p14="http://schemas.microsoft.com/office/powerpoint/2010/main" val="4016484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1. True  2. True</a:t>
            </a:r>
            <a:r>
              <a:rPr lang="en-GB" baseline="0" dirty="0"/>
              <a:t> 3. True </a:t>
            </a:r>
            <a:endParaRPr lang="en-GB" dirty="0"/>
          </a:p>
        </p:txBody>
      </p:sp>
      <p:sp>
        <p:nvSpPr>
          <p:cNvPr id="4" name="Slide Number Placeholder 3"/>
          <p:cNvSpPr>
            <a:spLocks noGrp="1"/>
          </p:cNvSpPr>
          <p:nvPr>
            <p:ph type="sldNum" sz="quarter" idx="10"/>
          </p:nvPr>
        </p:nvSpPr>
        <p:spPr/>
        <p:txBody>
          <a:bodyPr/>
          <a:lstStyle/>
          <a:p>
            <a:fld id="{96DB71E8-6DCA-4B70-8932-9DCA5D92EC2D}" type="slidenum">
              <a:rPr lang="en-GB" smtClean="0"/>
              <a:t>9</a:t>
            </a:fld>
            <a:endParaRPr lang="en-GB"/>
          </a:p>
        </p:txBody>
      </p:sp>
    </p:spTree>
    <p:extLst>
      <p:ext uri="{BB962C8B-B14F-4D97-AF65-F5344CB8AC3E}">
        <p14:creationId xmlns:p14="http://schemas.microsoft.com/office/powerpoint/2010/main" val="3987451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xfrm>
            <a:off x="1004888" y="685800"/>
            <a:ext cx="4849812"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a:p>
        </p:txBody>
      </p:sp>
      <p:sp>
        <p:nvSpPr>
          <p:cNvPr id="2970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fontAlgn="base">
              <a:spcBef>
                <a:spcPct val="0"/>
              </a:spcBef>
              <a:spcAft>
                <a:spcPct val="0"/>
              </a:spcAft>
              <a:defRPr/>
            </a:pPr>
            <a:fld id="{37E1478C-A19A-4D57-9912-72033723D93F}" type="slidenum">
              <a:rPr lang="en-GB" altLang="en-US" smtClean="0">
                <a:latin typeface="Calibri" pitchFamily="34" charset="0"/>
              </a:rPr>
              <a:pPr fontAlgn="base">
                <a:spcBef>
                  <a:spcPct val="0"/>
                </a:spcBef>
                <a:spcAft>
                  <a:spcPct val="0"/>
                </a:spcAft>
                <a:defRPr/>
              </a:pPr>
              <a:t>11</a:t>
            </a:fld>
            <a:endParaRPr lang="en-GB" altLang="en-US">
              <a:latin typeface="Calibri" pitchFamily="34" charset="0"/>
            </a:endParaRPr>
          </a:p>
        </p:txBody>
      </p:sp>
    </p:spTree>
    <p:extLst>
      <p:ext uri="{BB962C8B-B14F-4D97-AF65-F5344CB8AC3E}">
        <p14:creationId xmlns:p14="http://schemas.microsoft.com/office/powerpoint/2010/main" val="506423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6600"/>
              <a:buNone/>
              <a:defRPr sz="6600"/>
            </a:lvl1pPr>
            <a:lvl2pPr lvl="1" algn="ctr">
              <a:lnSpc>
                <a:spcPct val="100000"/>
              </a:lnSpc>
              <a:spcBef>
                <a:spcPts val="0"/>
              </a:spcBef>
              <a:spcAft>
                <a:spcPts val="0"/>
              </a:spcAft>
              <a:buSzPts val="6600"/>
              <a:buNone/>
              <a:defRPr sz="6600"/>
            </a:lvl2pPr>
            <a:lvl3pPr lvl="2" algn="ctr">
              <a:lnSpc>
                <a:spcPct val="100000"/>
              </a:lnSpc>
              <a:spcBef>
                <a:spcPts val="0"/>
              </a:spcBef>
              <a:spcAft>
                <a:spcPts val="0"/>
              </a:spcAft>
              <a:buSzPts val="6600"/>
              <a:buNone/>
              <a:defRPr sz="6600"/>
            </a:lvl3pPr>
            <a:lvl4pPr lvl="3" algn="ctr">
              <a:lnSpc>
                <a:spcPct val="100000"/>
              </a:lnSpc>
              <a:spcBef>
                <a:spcPts val="0"/>
              </a:spcBef>
              <a:spcAft>
                <a:spcPts val="0"/>
              </a:spcAft>
              <a:buSzPts val="6600"/>
              <a:buNone/>
              <a:defRPr sz="6600"/>
            </a:lvl4pPr>
            <a:lvl5pPr lvl="4" algn="ctr">
              <a:lnSpc>
                <a:spcPct val="100000"/>
              </a:lnSpc>
              <a:spcBef>
                <a:spcPts val="0"/>
              </a:spcBef>
              <a:spcAft>
                <a:spcPts val="0"/>
              </a:spcAft>
              <a:buSzPts val="6600"/>
              <a:buNone/>
              <a:defRPr sz="6600"/>
            </a:lvl5pPr>
            <a:lvl6pPr lvl="5" algn="ctr">
              <a:lnSpc>
                <a:spcPct val="100000"/>
              </a:lnSpc>
              <a:spcBef>
                <a:spcPts val="0"/>
              </a:spcBef>
              <a:spcAft>
                <a:spcPts val="0"/>
              </a:spcAft>
              <a:buSzPts val="6600"/>
              <a:buNone/>
              <a:defRPr sz="6600"/>
            </a:lvl6pPr>
            <a:lvl7pPr lvl="6" algn="ctr">
              <a:lnSpc>
                <a:spcPct val="100000"/>
              </a:lnSpc>
              <a:spcBef>
                <a:spcPts val="0"/>
              </a:spcBef>
              <a:spcAft>
                <a:spcPts val="0"/>
              </a:spcAft>
              <a:buSzPts val="6600"/>
              <a:buNone/>
              <a:defRPr sz="6600"/>
            </a:lvl7pPr>
            <a:lvl8pPr lvl="7" algn="ctr">
              <a:lnSpc>
                <a:spcPct val="100000"/>
              </a:lnSpc>
              <a:spcBef>
                <a:spcPts val="0"/>
              </a:spcBef>
              <a:spcAft>
                <a:spcPts val="0"/>
              </a:spcAft>
              <a:buSzPts val="6600"/>
              <a:buNone/>
              <a:defRPr sz="6600"/>
            </a:lvl8pPr>
            <a:lvl9pPr lvl="8" algn="ctr">
              <a:lnSpc>
                <a:spcPct val="100000"/>
              </a:lnSpc>
              <a:spcBef>
                <a:spcPts val="0"/>
              </a:spcBef>
              <a:spcAft>
                <a:spcPts val="0"/>
              </a:spcAft>
              <a:buSzPts val="6600"/>
              <a:buNone/>
              <a:defRPr sz="6600"/>
            </a:lvl9pPr>
          </a:lstStyle>
          <a:p>
            <a:endParaRPr/>
          </a:p>
        </p:txBody>
      </p:sp>
      <p:sp>
        <p:nvSpPr>
          <p:cNvPr id="11" name="Google Shape;11;p2"/>
          <p:cNvSpPr txBox="1">
            <a:spLocks noGrp="1"/>
          </p:cNvSpPr>
          <p:nvPr>
            <p:ph type="subTitle" idx="1"/>
          </p:nvPr>
        </p:nvSpPr>
        <p:spPr>
          <a:xfrm>
            <a:off x="364468" y="4165643"/>
            <a:ext cx="9963000" cy="11649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2" name="Google Shape;12;p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15200"/>
              <a:buNone/>
              <a:defRPr sz="15200"/>
            </a:lvl1pPr>
            <a:lvl2pPr lvl="1" algn="ctr">
              <a:lnSpc>
                <a:spcPct val="100000"/>
              </a:lnSpc>
              <a:spcBef>
                <a:spcPts val="0"/>
              </a:spcBef>
              <a:spcAft>
                <a:spcPts val="0"/>
              </a:spcAft>
              <a:buSzPts val="15200"/>
              <a:buNone/>
              <a:defRPr sz="15200"/>
            </a:lvl2pPr>
            <a:lvl3pPr lvl="2" algn="ctr">
              <a:lnSpc>
                <a:spcPct val="100000"/>
              </a:lnSpc>
              <a:spcBef>
                <a:spcPts val="0"/>
              </a:spcBef>
              <a:spcAft>
                <a:spcPts val="0"/>
              </a:spcAft>
              <a:buSzPts val="15200"/>
              <a:buNone/>
              <a:defRPr sz="15200"/>
            </a:lvl3pPr>
            <a:lvl4pPr lvl="3" algn="ctr">
              <a:lnSpc>
                <a:spcPct val="100000"/>
              </a:lnSpc>
              <a:spcBef>
                <a:spcPts val="0"/>
              </a:spcBef>
              <a:spcAft>
                <a:spcPts val="0"/>
              </a:spcAft>
              <a:buSzPts val="15200"/>
              <a:buNone/>
              <a:defRPr sz="15200"/>
            </a:lvl4pPr>
            <a:lvl5pPr lvl="4" algn="ctr">
              <a:lnSpc>
                <a:spcPct val="100000"/>
              </a:lnSpc>
              <a:spcBef>
                <a:spcPts val="0"/>
              </a:spcBef>
              <a:spcAft>
                <a:spcPts val="0"/>
              </a:spcAft>
              <a:buSzPts val="15200"/>
              <a:buNone/>
              <a:defRPr sz="15200"/>
            </a:lvl5pPr>
            <a:lvl6pPr lvl="5" algn="ctr">
              <a:lnSpc>
                <a:spcPct val="100000"/>
              </a:lnSpc>
              <a:spcBef>
                <a:spcPts val="0"/>
              </a:spcBef>
              <a:spcAft>
                <a:spcPts val="0"/>
              </a:spcAft>
              <a:buSzPts val="15200"/>
              <a:buNone/>
              <a:defRPr sz="15200"/>
            </a:lvl6pPr>
            <a:lvl7pPr lvl="6" algn="ctr">
              <a:lnSpc>
                <a:spcPct val="100000"/>
              </a:lnSpc>
              <a:spcBef>
                <a:spcPts val="0"/>
              </a:spcBef>
              <a:spcAft>
                <a:spcPts val="0"/>
              </a:spcAft>
              <a:buSzPts val="15200"/>
              <a:buNone/>
              <a:defRPr sz="15200"/>
            </a:lvl7pPr>
            <a:lvl8pPr lvl="7" algn="ctr">
              <a:lnSpc>
                <a:spcPct val="100000"/>
              </a:lnSpc>
              <a:spcBef>
                <a:spcPts val="0"/>
              </a:spcBef>
              <a:spcAft>
                <a:spcPts val="0"/>
              </a:spcAft>
              <a:buSzPts val="15200"/>
              <a:buNone/>
              <a:defRPr sz="15200"/>
            </a:lvl8pPr>
            <a:lvl9pPr lvl="8" algn="ctr">
              <a:lnSpc>
                <a:spcPct val="100000"/>
              </a:lnSpc>
              <a:spcBef>
                <a:spcPts val="0"/>
              </a:spcBef>
              <a:spcAft>
                <a:spcPts val="0"/>
              </a:spcAft>
              <a:buSzPts val="15200"/>
              <a:buNone/>
              <a:defRPr sz="15200"/>
            </a:lvl9pPr>
          </a:lstStyle>
          <a:p>
            <a:r>
              <a:t>xx%</a:t>
            </a:r>
          </a:p>
        </p:txBody>
      </p:sp>
      <p:sp>
        <p:nvSpPr>
          <p:cNvPr id="46" name="Google Shape;46;p11"/>
          <p:cNvSpPr txBox="1">
            <a:spLocks noGrp="1"/>
          </p:cNvSpPr>
          <p:nvPr>
            <p:ph type="body" idx="1"/>
          </p:nvPr>
        </p:nvSpPr>
        <p:spPr>
          <a:xfrm>
            <a:off x="364468" y="4633192"/>
            <a:ext cx="9963000" cy="1911900"/>
          </a:xfrm>
          <a:prstGeom prst="rect">
            <a:avLst/>
          </a:prstGeom>
          <a:noFill/>
          <a:ln>
            <a:noFill/>
          </a:ln>
        </p:spPr>
        <p:txBody>
          <a:bodyPr spcFirstLastPara="1" wrap="square" lIns="116050" tIns="116050" rIns="116050" bIns="116050" anchor="t" anchorCtr="0">
            <a:noAutofit/>
          </a:bodyPr>
          <a:lstStyle>
            <a:lvl1pPr marL="457200" lvl="0" indent="-374650" algn="ctr">
              <a:lnSpc>
                <a:spcPct val="115000"/>
              </a:lnSpc>
              <a:spcBef>
                <a:spcPts val="0"/>
              </a:spcBef>
              <a:spcAft>
                <a:spcPts val="0"/>
              </a:spcAft>
              <a:buSzPts val="2300"/>
              <a:buChar char="●"/>
              <a:defRPr/>
            </a:lvl1pPr>
            <a:lvl2pPr marL="914400" lvl="1" indent="-342900" algn="ctr">
              <a:lnSpc>
                <a:spcPct val="115000"/>
              </a:lnSpc>
              <a:spcBef>
                <a:spcPts val="2000"/>
              </a:spcBef>
              <a:spcAft>
                <a:spcPts val="0"/>
              </a:spcAft>
              <a:buSzPts val="1800"/>
              <a:buChar char="○"/>
              <a:defRPr/>
            </a:lvl2pPr>
            <a:lvl3pPr marL="1371600" lvl="2" indent="-342900" algn="ctr">
              <a:lnSpc>
                <a:spcPct val="115000"/>
              </a:lnSpc>
              <a:spcBef>
                <a:spcPts val="2000"/>
              </a:spcBef>
              <a:spcAft>
                <a:spcPts val="0"/>
              </a:spcAft>
              <a:buSzPts val="1800"/>
              <a:buChar char="■"/>
              <a:defRPr/>
            </a:lvl3pPr>
            <a:lvl4pPr marL="1828800" lvl="3" indent="-342900" algn="ctr">
              <a:lnSpc>
                <a:spcPct val="115000"/>
              </a:lnSpc>
              <a:spcBef>
                <a:spcPts val="2000"/>
              </a:spcBef>
              <a:spcAft>
                <a:spcPts val="0"/>
              </a:spcAft>
              <a:buSzPts val="1800"/>
              <a:buChar char="●"/>
              <a:defRPr/>
            </a:lvl4pPr>
            <a:lvl5pPr marL="2286000" lvl="4" indent="-342900" algn="ctr">
              <a:lnSpc>
                <a:spcPct val="115000"/>
              </a:lnSpc>
              <a:spcBef>
                <a:spcPts val="2000"/>
              </a:spcBef>
              <a:spcAft>
                <a:spcPts val="0"/>
              </a:spcAft>
              <a:buSzPts val="1800"/>
              <a:buChar char="○"/>
              <a:defRPr/>
            </a:lvl5pPr>
            <a:lvl6pPr marL="2743200" lvl="5" indent="-342900" algn="ctr">
              <a:lnSpc>
                <a:spcPct val="115000"/>
              </a:lnSpc>
              <a:spcBef>
                <a:spcPts val="2000"/>
              </a:spcBef>
              <a:spcAft>
                <a:spcPts val="0"/>
              </a:spcAft>
              <a:buSzPts val="1800"/>
              <a:buChar char="■"/>
              <a:defRPr/>
            </a:lvl6pPr>
            <a:lvl7pPr marL="3200400" lvl="6" indent="-342900" algn="ctr">
              <a:lnSpc>
                <a:spcPct val="115000"/>
              </a:lnSpc>
              <a:spcBef>
                <a:spcPts val="2000"/>
              </a:spcBef>
              <a:spcAft>
                <a:spcPts val="0"/>
              </a:spcAft>
              <a:buSzPts val="1800"/>
              <a:buChar char="●"/>
              <a:defRPr/>
            </a:lvl7pPr>
            <a:lvl8pPr marL="3657600" lvl="7" indent="-342900" algn="ctr">
              <a:lnSpc>
                <a:spcPct val="115000"/>
              </a:lnSpc>
              <a:spcBef>
                <a:spcPts val="2000"/>
              </a:spcBef>
              <a:spcAft>
                <a:spcPts val="0"/>
              </a:spcAft>
              <a:buSzPts val="1800"/>
              <a:buChar char="○"/>
              <a:defRPr/>
            </a:lvl8pPr>
            <a:lvl9pPr marL="4114800" lvl="8" indent="-342900" algn="ctr">
              <a:lnSpc>
                <a:spcPct val="115000"/>
              </a:lnSpc>
              <a:spcBef>
                <a:spcPts val="2000"/>
              </a:spcBef>
              <a:spcAft>
                <a:spcPts val="2000"/>
              </a:spcAft>
              <a:buSzPts val="1800"/>
              <a:buChar char="■"/>
              <a:defRPr/>
            </a:lvl9pPr>
          </a:lstStyle>
          <a:p>
            <a:endParaRPr/>
          </a:p>
        </p:txBody>
      </p:sp>
      <p:sp>
        <p:nvSpPr>
          <p:cNvPr id="47" name="Google Shape;47;p1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F1E0381-408A-4A81-A8BC-8EAC1BE9CD57}" type="datetimeFigureOut">
              <a:rPr lang="en-GB" smtClean="0"/>
              <a:t>12/03/2020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DCCA8D1-00DB-4C1D-96E7-9A713DD7AD6E}" type="slidenum">
              <a:rPr lang="en-GB" smtClean="0"/>
              <a:t>‹#›</a:t>
            </a:fld>
            <a:endParaRPr lang="en-GB"/>
          </a:p>
        </p:txBody>
      </p:sp>
    </p:spTree>
    <p:extLst>
      <p:ext uri="{BB962C8B-B14F-4D97-AF65-F5344CB8AC3E}">
        <p14:creationId xmlns:p14="http://schemas.microsoft.com/office/powerpoint/2010/main" val="1658166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a:noFill/>
          <a:ln>
            <a:noFill/>
          </a:ln>
        </p:spPr>
        <p:txBody>
          <a:bodyPr spcFirstLastPara="1" wrap="square" lIns="116050" tIns="116050" rIns="116050" bIns="116050" anchor="ctr" anchorCtr="0">
            <a:noAutofit/>
          </a:bodyPr>
          <a:lstStyle>
            <a:lvl1pPr lvl="0" algn="ctr">
              <a:lnSpc>
                <a:spcPct val="100000"/>
              </a:lnSpc>
              <a:spcBef>
                <a:spcPts val="0"/>
              </a:spcBef>
              <a:spcAft>
                <a:spcPts val="0"/>
              </a:spcAft>
              <a:buSzPts val="4600"/>
              <a:buNone/>
              <a:defRPr sz="4600"/>
            </a:lvl1pPr>
            <a:lvl2pPr lvl="1" algn="ctr">
              <a:lnSpc>
                <a:spcPct val="100000"/>
              </a:lnSpc>
              <a:spcBef>
                <a:spcPts val="0"/>
              </a:spcBef>
              <a:spcAft>
                <a:spcPts val="0"/>
              </a:spcAft>
              <a:buSzPts val="4600"/>
              <a:buNone/>
              <a:defRPr sz="4600"/>
            </a:lvl2pPr>
            <a:lvl3pPr lvl="2" algn="ctr">
              <a:lnSpc>
                <a:spcPct val="100000"/>
              </a:lnSpc>
              <a:spcBef>
                <a:spcPts val="0"/>
              </a:spcBef>
              <a:spcAft>
                <a:spcPts val="0"/>
              </a:spcAft>
              <a:buSzPts val="4600"/>
              <a:buNone/>
              <a:defRPr sz="4600"/>
            </a:lvl3pPr>
            <a:lvl4pPr lvl="3" algn="ctr">
              <a:lnSpc>
                <a:spcPct val="100000"/>
              </a:lnSpc>
              <a:spcBef>
                <a:spcPts val="0"/>
              </a:spcBef>
              <a:spcAft>
                <a:spcPts val="0"/>
              </a:spcAft>
              <a:buSzPts val="4600"/>
              <a:buNone/>
              <a:defRPr sz="4600"/>
            </a:lvl4pPr>
            <a:lvl5pPr lvl="4" algn="ctr">
              <a:lnSpc>
                <a:spcPct val="100000"/>
              </a:lnSpc>
              <a:spcBef>
                <a:spcPts val="0"/>
              </a:spcBef>
              <a:spcAft>
                <a:spcPts val="0"/>
              </a:spcAft>
              <a:buSzPts val="4600"/>
              <a:buNone/>
              <a:defRPr sz="4600"/>
            </a:lvl5pPr>
            <a:lvl6pPr lvl="5" algn="ctr">
              <a:lnSpc>
                <a:spcPct val="100000"/>
              </a:lnSpc>
              <a:spcBef>
                <a:spcPts val="0"/>
              </a:spcBef>
              <a:spcAft>
                <a:spcPts val="0"/>
              </a:spcAft>
              <a:buSzPts val="4600"/>
              <a:buNone/>
              <a:defRPr sz="4600"/>
            </a:lvl6pPr>
            <a:lvl7pPr lvl="6" algn="ctr">
              <a:lnSpc>
                <a:spcPct val="100000"/>
              </a:lnSpc>
              <a:spcBef>
                <a:spcPts val="0"/>
              </a:spcBef>
              <a:spcAft>
                <a:spcPts val="0"/>
              </a:spcAft>
              <a:buSzPts val="4600"/>
              <a:buNone/>
              <a:defRPr sz="4600"/>
            </a:lvl7pPr>
            <a:lvl8pPr lvl="7" algn="ctr">
              <a:lnSpc>
                <a:spcPct val="100000"/>
              </a:lnSpc>
              <a:spcBef>
                <a:spcPts val="0"/>
              </a:spcBef>
              <a:spcAft>
                <a:spcPts val="0"/>
              </a:spcAft>
              <a:buSzPts val="4600"/>
              <a:buNone/>
              <a:defRPr sz="4600"/>
            </a:lvl8pPr>
            <a:lvl9pPr lvl="8" algn="ctr">
              <a:lnSpc>
                <a:spcPct val="100000"/>
              </a:lnSpc>
              <a:spcBef>
                <a:spcPts val="0"/>
              </a:spcBef>
              <a:spcAft>
                <a:spcPts val="0"/>
              </a:spcAft>
              <a:buSzPts val="4600"/>
              <a:buNone/>
              <a:defRPr sz="4600"/>
            </a:lvl9pPr>
          </a:lstStyle>
          <a:p>
            <a:endParaRPr/>
          </a:p>
        </p:txBody>
      </p:sp>
      <p:sp>
        <p:nvSpPr>
          <p:cNvPr id="15" name="Google Shape;15;p3"/>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18" name="Google Shape;18;p4"/>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19" name="Google Shape;19;p4"/>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2" name="Google Shape;22;p5"/>
          <p:cNvSpPr txBox="1">
            <a:spLocks noGrp="1"/>
          </p:cNvSpPr>
          <p:nvPr>
            <p:ph type="body" idx="1"/>
          </p:nvPr>
        </p:nvSpPr>
        <p:spPr>
          <a:xfrm>
            <a:off x="364468"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3" name="Google Shape;23;p5"/>
          <p:cNvSpPr txBox="1">
            <a:spLocks noGrp="1"/>
          </p:cNvSpPr>
          <p:nvPr>
            <p:ph type="body" idx="2"/>
          </p:nvPr>
        </p:nvSpPr>
        <p:spPr>
          <a:xfrm>
            <a:off x="5650483"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4" name="Google Shape;24;p5"/>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7" name="Google Shape;27;p6"/>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a:noFill/>
          <a:ln>
            <a:noFill/>
          </a:ln>
        </p:spPr>
        <p:txBody>
          <a:bodyPr spcFirstLastPara="1" wrap="square" lIns="116050" tIns="116050" rIns="116050" bIns="116050" anchor="b" anchorCtr="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30" name="Google Shape;30;p7"/>
          <p:cNvSpPr txBox="1">
            <a:spLocks noGrp="1"/>
          </p:cNvSpPr>
          <p:nvPr>
            <p:ph type="body" idx="1"/>
          </p:nvPr>
        </p:nvSpPr>
        <p:spPr>
          <a:xfrm>
            <a:off x="364468" y="2042457"/>
            <a:ext cx="3283500" cy="4673100"/>
          </a:xfrm>
          <a:prstGeom prst="rect">
            <a:avLst/>
          </a:prstGeom>
          <a:noFill/>
          <a:ln>
            <a:noFill/>
          </a:ln>
        </p:spPr>
        <p:txBody>
          <a:bodyPr spcFirstLastPara="1" wrap="square" lIns="116050" tIns="116050" rIns="116050" bIns="116050" anchor="t" anchorCtr="0">
            <a:noAutofit/>
          </a:bodyPr>
          <a:lstStyle>
            <a:lvl1pPr marL="457200" lvl="0" indent="-323850" algn="l">
              <a:lnSpc>
                <a:spcPct val="115000"/>
              </a:lnSpc>
              <a:spcBef>
                <a:spcPts val="0"/>
              </a:spcBef>
              <a:spcAft>
                <a:spcPts val="0"/>
              </a:spcAft>
              <a:buSzPts val="1500"/>
              <a:buChar char="●"/>
              <a:defRPr sz="15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31" name="Google Shape;31;p7"/>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a:noFill/>
          <a:ln>
            <a:noFill/>
          </a:ln>
        </p:spPr>
        <p:txBody>
          <a:bodyPr spcFirstLastPara="1" wrap="square" lIns="116050" tIns="116050" rIns="116050" bIns="116050" anchor="ctr" anchorCtr="0">
            <a:noAutofit/>
          </a:bodyPr>
          <a:lstStyle>
            <a:lvl1pPr lvl="0" algn="l">
              <a:lnSpc>
                <a:spcPct val="100000"/>
              </a:lnSpc>
              <a:spcBef>
                <a:spcPts val="0"/>
              </a:spcBef>
              <a:spcAft>
                <a:spcPts val="0"/>
              </a:spcAft>
              <a:buSzPts val="6100"/>
              <a:buNone/>
              <a:defRPr sz="6100"/>
            </a:lvl1pPr>
            <a:lvl2pPr lvl="1" algn="l">
              <a:lnSpc>
                <a:spcPct val="100000"/>
              </a:lnSpc>
              <a:spcBef>
                <a:spcPts val="0"/>
              </a:spcBef>
              <a:spcAft>
                <a:spcPts val="0"/>
              </a:spcAft>
              <a:buSzPts val="6100"/>
              <a:buNone/>
              <a:defRPr sz="6100"/>
            </a:lvl2pPr>
            <a:lvl3pPr lvl="2" algn="l">
              <a:lnSpc>
                <a:spcPct val="100000"/>
              </a:lnSpc>
              <a:spcBef>
                <a:spcPts val="0"/>
              </a:spcBef>
              <a:spcAft>
                <a:spcPts val="0"/>
              </a:spcAft>
              <a:buSzPts val="6100"/>
              <a:buNone/>
              <a:defRPr sz="6100"/>
            </a:lvl3pPr>
            <a:lvl4pPr lvl="3" algn="l">
              <a:lnSpc>
                <a:spcPct val="100000"/>
              </a:lnSpc>
              <a:spcBef>
                <a:spcPts val="0"/>
              </a:spcBef>
              <a:spcAft>
                <a:spcPts val="0"/>
              </a:spcAft>
              <a:buSzPts val="6100"/>
              <a:buNone/>
              <a:defRPr sz="6100"/>
            </a:lvl4pPr>
            <a:lvl5pPr lvl="4" algn="l">
              <a:lnSpc>
                <a:spcPct val="100000"/>
              </a:lnSpc>
              <a:spcBef>
                <a:spcPts val="0"/>
              </a:spcBef>
              <a:spcAft>
                <a:spcPts val="0"/>
              </a:spcAft>
              <a:buSzPts val="6100"/>
              <a:buNone/>
              <a:defRPr sz="6100"/>
            </a:lvl5pPr>
            <a:lvl6pPr lvl="5" algn="l">
              <a:lnSpc>
                <a:spcPct val="100000"/>
              </a:lnSpc>
              <a:spcBef>
                <a:spcPts val="0"/>
              </a:spcBef>
              <a:spcAft>
                <a:spcPts val="0"/>
              </a:spcAft>
              <a:buSzPts val="6100"/>
              <a:buNone/>
              <a:defRPr sz="6100"/>
            </a:lvl6pPr>
            <a:lvl7pPr lvl="6" algn="l">
              <a:lnSpc>
                <a:spcPct val="100000"/>
              </a:lnSpc>
              <a:spcBef>
                <a:spcPts val="0"/>
              </a:spcBef>
              <a:spcAft>
                <a:spcPts val="0"/>
              </a:spcAft>
              <a:buSzPts val="6100"/>
              <a:buNone/>
              <a:defRPr sz="6100"/>
            </a:lvl7pPr>
            <a:lvl8pPr lvl="7" algn="l">
              <a:lnSpc>
                <a:spcPct val="100000"/>
              </a:lnSpc>
              <a:spcBef>
                <a:spcPts val="0"/>
              </a:spcBef>
              <a:spcAft>
                <a:spcPts val="0"/>
              </a:spcAft>
              <a:buSzPts val="6100"/>
              <a:buNone/>
              <a:defRPr sz="6100"/>
            </a:lvl8pPr>
            <a:lvl9pPr lvl="8" algn="l">
              <a:lnSpc>
                <a:spcPct val="100000"/>
              </a:lnSpc>
              <a:spcBef>
                <a:spcPts val="0"/>
              </a:spcBef>
              <a:spcAft>
                <a:spcPts val="0"/>
              </a:spcAft>
              <a:buSzPts val="6100"/>
              <a:buNone/>
              <a:defRPr sz="6100"/>
            </a:lvl9pPr>
          </a:lstStyle>
          <a:p>
            <a:endParaRPr/>
          </a:p>
        </p:txBody>
      </p:sp>
      <p:sp>
        <p:nvSpPr>
          <p:cNvPr id="34" name="Google Shape;34;p8"/>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310447" y="1812541"/>
            <a:ext cx="4730100" cy="21786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5300"/>
              <a:buNone/>
              <a:defRPr sz="5300"/>
            </a:lvl1pPr>
            <a:lvl2pPr lvl="1" algn="ctr">
              <a:lnSpc>
                <a:spcPct val="100000"/>
              </a:lnSpc>
              <a:spcBef>
                <a:spcPts val="0"/>
              </a:spcBef>
              <a:spcAft>
                <a:spcPts val="0"/>
              </a:spcAft>
              <a:buSzPts val="5300"/>
              <a:buNone/>
              <a:defRPr sz="5300"/>
            </a:lvl2pPr>
            <a:lvl3pPr lvl="2" algn="ctr">
              <a:lnSpc>
                <a:spcPct val="100000"/>
              </a:lnSpc>
              <a:spcBef>
                <a:spcPts val="0"/>
              </a:spcBef>
              <a:spcAft>
                <a:spcPts val="0"/>
              </a:spcAft>
              <a:buSzPts val="5300"/>
              <a:buNone/>
              <a:defRPr sz="5300"/>
            </a:lvl3pPr>
            <a:lvl4pPr lvl="3" algn="ctr">
              <a:lnSpc>
                <a:spcPct val="100000"/>
              </a:lnSpc>
              <a:spcBef>
                <a:spcPts val="0"/>
              </a:spcBef>
              <a:spcAft>
                <a:spcPts val="0"/>
              </a:spcAft>
              <a:buSzPts val="5300"/>
              <a:buNone/>
              <a:defRPr sz="5300"/>
            </a:lvl4pPr>
            <a:lvl5pPr lvl="4" algn="ctr">
              <a:lnSpc>
                <a:spcPct val="100000"/>
              </a:lnSpc>
              <a:spcBef>
                <a:spcPts val="0"/>
              </a:spcBef>
              <a:spcAft>
                <a:spcPts val="0"/>
              </a:spcAft>
              <a:buSzPts val="5300"/>
              <a:buNone/>
              <a:defRPr sz="5300"/>
            </a:lvl5pPr>
            <a:lvl6pPr lvl="5" algn="ctr">
              <a:lnSpc>
                <a:spcPct val="100000"/>
              </a:lnSpc>
              <a:spcBef>
                <a:spcPts val="0"/>
              </a:spcBef>
              <a:spcAft>
                <a:spcPts val="0"/>
              </a:spcAft>
              <a:buSzPts val="5300"/>
              <a:buNone/>
              <a:defRPr sz="5300"/>
            </a:lvl6pPr>
            <a:lvl7pPr lvl="6" algn="ctr">
              <a:lnSpc>
                <a:spcPct val="100000"/>
              </a:lnSpc>
              <a:spcBef>
                <a:spcPts val="0"/>
              </a:spcBef>
              <a:spcAft>
                <a:spcPts val="0"/>
              </a:spcAft>
              <a:buSzPts val="5300"/>
              <a:buNone/>
              <a:defRPr sz="5300"/>
            </a:lvl7pPr>
            <a:lvl8pPr lvl="7" algn="ctr">
              <a:lnSpc>
                <a:spcPct val="100000"/>
              </a:lnSpc>
              <a:spcBef>
                <a:spcPts val="0"/>
              </a:spcBef>
              <a:spcAft>
                <a:spcPts val="0"/>
              </a:spcAft>
              <a:buSzPts val="5300"/>
              <a:buNone/>
              <a:defRPr sz="5300"/>
            </a:lvl8pPr>
            <a:lvl9pPr lvl="8" algn="ctr">
              <a:lnSpc>
                <a:spcPct val="100000"/>
              </a:lnSpc>
              <a:spcBef>
                <a:spcPts val="0"/>
              </a:spcBef>
              <a:spcAft>
                <a:spcPts val="0"/>
              </a:spcAft>
              <a:buSzPts val="5300"/>
              <a:buNone/>
              <a:defRPr sz="5300"/>
            </a:lvl9pPr>
          </a:lstStyle>
          <a:p>
            <a:endParaRPr/>
          </a:p>
        </p:txBody>
      </p:sp>
      <p:sp>
        <p:nvSpPr>
          <p:cNvPr id="38" name="Google Shape;38;p9"/>
          <p:cNvSpPr txBox="1">
            <a:spLocks noGrp="1"/>
          </p:cNvSpPr>
          <p:nvPr>
            <p:ph type="subTitle" idx="1"/>
          </p:nvPr>
        </p:nvSpPr>
        <p:spPr>
          <a:xfrm>
            <a:off x="310447" y="4120005"/>
            <a:ext cx="4730100" cy="18153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a:p>
        </p:txBody>
      </p:sp>
      <p:sp>
        <p:nvSpPr>
          <p:cNvPr id="39" name="Google Shape;39;p9"/>
          <p:cNvSpPr txBox="1">
            <a:spLocks noGrp="1"/>
          </p:cNvSpPr>
          <p:nvPr>
            <p:ph type="body" idx="2"/>
          </p:nvPr>
        </p:nvSpPr>
        <p:spPr>
          <a:xfrm>
            <a:off x="5775715" y="1064257"/>
            <a:ext cx="4486500" cy="5431200"/>
          </a:xfrm>
          <a:prstGeom prst="rect">
            <a:avLst/>
          </a:prstGeom>
          <a:noFill/>
          <a:ln>
            <a:noFill/>
          </a:ln>
        </p:spPr>
        <p:txBody>
          <a:bodyPr spcFirstLastPara="1" wrap="square" lIns="116050" tIns="116050" rIns="116050" bIns="116050" anchor="ctr"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40" name="Google Shape;40;p9"/>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a:noFill/>
          <a:ln>
            <a:noFill/>
          </a:ln>
        </p:spPr>
        <p:txBody>
          <a:bodyPr spcFirstLastPara="1" wrap="square" lIns="116050" tIns="116050" rIns="116050" bIns="116050" anchor="ctr" anchorCtr="0">
            <a:noAutofit/>
          </a:bodyPr>
          <a:lstStyle>
            <a:lvl1pPr marL="457200" lvl="0" indent="-228600" algn="l">
              <a:lnSpc>
                <a:spcPct val="100000"/>
              </a:lnSpc>
              <a:spcBef>
                <a:spcPts val="0"/>
              </a:spcBef>
              <a:spcAft>
                <a:spcPts val="0"/>
              </a:spcAft>
              <a:buSzPts val="2300"/>
              <a:buNone/>
              <a:defRPr/>
            </a:lvl1pPr>
          </a:lstStyle>
          <a:p>
            <a:endParaRPr/>
          </a:p>
        </p:txBody>
      </p:sp>
      <p:sp>
        <p:nvSpPr>
          <p:cNvPr id="43" name="Google Shape;43;p10"/>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marR="0" lvl="0"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marR="0" lvl="0" indent="-374650" algn="l" rtl="0">
              <a:lnSpc>
                <a:spcPct val="115000"/>
              </a:lnSpc>
              <a:spcBef>
                <a:spcPts val="0"/>
              </a:spcBef>
              <a:spcAft>
                <a:spcPts val="0"/>
              </a:spcAft>
              <a:buClr>
                <a:schemeClr val="dk2"/>
              </a:buClr>
              <a:buSzPts val="2300"/>
              <a:buFont typeface="Arial"/>
              <a:buChar char="●"/>
              <a:defRPr sz="2300" b="0" i="0" u="none" strike="noStrike" cap="none">
                <a:solidFill>
                  <a:schemeClr val="dk2"/>
                </a:solidFill>
                <a:latin typeface="Arial"/>
                <a:ea typeface="Arial"/>
                <a:cs typeface="Arial"/>
                <a:sym typeface="Arial"/>
              </a:defRPr>
            </a:lvl1pPr>
            <a:lvl2pPr marL="914400" marR="0" lvl="1"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5pPr>
            <a:lvl6pPr marL="2743200" marR="0" lvl="5"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6pPr>
            <a:lvl7pPr marL="3200400" marR="0" lvl="6"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7pPr>
            <a:lvl8pPr marL="3657600" marR="0" lvl="7"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8pPr>
            <a:lvl9pPr marL="4114800" marR="0" lvl="8" indent="-342900" algn="l" rtl="0">
              <a:lnSpc>
                <a:spcPct val="115000"/>
              </a:lnSpc>
              <a:spcBef>
                <a:spcPts val="2000"/>
              </a:spcBef>
              <a:spcAft>
                <a:spcPts val="2000"/>
              </a:spcAft>
              <a:buClr>
                <a:schemeClr val="dk2"/>
              </a:buClr>
              <a:buSzPts val="1800"/>
              <a:buFont typeface="Arial"/>
              <a:buChar char="■"/>
              <a:defRPr sz="18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bbc.co.uk/news/av/uk-42943814/how-the-suffragettes-woke-us-up" TargetMode="Externa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1.jp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1.jpg"/></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1.xml"/><Relationship Id="rId6" Type="http://schemas.openxmlformats.org/officeDocument/2006/relationships/image" Target="../media/image1.jpg"/><Relationship Id="rId5" Type="http://schemas.openxmlformats.org/officeDocument/2006/relationships/image" Target="../media/image10.jpe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1.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55" name="Google Shape;55;p13"/>
          <p:cNvSpPr/>
          <p:nvPr/>
        </p:nvSpPr>
        <p:spPr>
          <a:xfrm rot="10800000" flipH="1">
            <a:off x="428825" y="1016575"/>
            <a:ext cx="98154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6" name="Google Shape;56;p13"/>
          <p:cNvSpPr/>
          <p:nvPr/>
        </p:nvSpPr>
        <p:spPr>
          <a:xfrm rot="10800000" flipH="1">
            <a:off x="428825" y="7112575"/>
            <a:ext cx="98154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7" name="Google Shape;57;p13"/>
          <p:cNvSpPr txBox="1"/>
          <p:nvPr/>
        </p:nvSpPr>
        <p:spPr>
          <a:xfrm>
            <a:off x="4010375" y="3458700"/>
            <a:ext cx="26523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3000" i="1">
                <a:solidFill>
                  <a:schemeClr val="dk2"/>
                </a:solidFill>
                <a:latin typeface="Raleway"/>
                <a:ea typeface="Raleway"/>
                <a:cs typeface="Raleway"/>
                <a:sym typeface="Raleway"/>
              </a:rPr>
              <a:t>MENTAL MAP</a:t>
            </a:r>
            <a:endParaRPr sz="3000" i="1">
              <a:solidFill>
                <a:schemeClr val="dk2"/>
              </a:solidFill>
              <a:latin typeface="Raleway"/>
              <a:ea typeface="Raleway"/>
              <a:cs typeface="Raleway"/>
              <a:sym typeface="Raleway"/>
            </a:endParaRPr>
          </a:p>
        </p:txBody>
      </p:sp>
      <p:sp>
        <p:nvSpPr>
          <p:cNvPr id="58" name="Google Shape;58;p13"/>
          <p:cNvSpPr txBox="1"/>
          <p:nvPr/>
        </p:nvSpPr>
        <p:spPr>
          <a:xfrm>
            <a:off x="5399625" y="371950"/>
            <a:ext cx="18681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a:solidFill>
                  <a:srgbClr val="595959"/>
                </a:solidFill>
                <a:latin typeface="Prompt"/>
                <a:ea typeface="Prompt"/>
                <a:cs typeface="Prompt"/>
                <a:sym typeface="Prompt"/>
              </a:rPr>
              <a:t>DIAGRAM</a:t>
            </a:r>
            <a:endParaRPr sz="2200" b="1">
              <a:solidFill>
                <a:srgbClr val="595959"/>
              </a:solidFill>
              <a:latin typeface="Prompt"/>
              <a:ea typeface="Prompt"/>
              <a:cs typeface="Prompt"/>
              <a:sym typeface="Prompt"/>
            </a:endParaRPr>
          </a:p>
        </p:txBody>
      </p:sp>
      <p:sp>
        <p:nvSpPr>
          <p:cNvPr id="59" name="Google Shape;59;p13"/>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it" b="1"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 </a:t>
            </a:r>
            <a:r>
              <a:rPr lang="it" b="1" dirty="0">
                <a:solidFill>
                  <a:srgbClr val="861533"/>
                </a:solidFill>
                <a:latin typeface="Prompt"/>
                <a:ea typeface="Prompt"/>
                <a:cs typeface="Prompt"/>
                <a:sym typeface="Prompt"/>
              </a:rPr>
              <a:t>//</a:t>
            </a:r>
            <a:endParaRPr dirty="0">
              <a:solidFill>
                <a:srgbClr val="861533"/>
              </a:solidFill>
            </a:endParaRPr>
          </a:p>
          <a:p>
            <a:pPr marL="0" lvl="0" indent="0" algn="l" rtl="0">
              <a:spcBef>
                <a:spcPts val="0"/>
              </a:spcBef>
              <a:spcAft>
                <a:spcPts val="0"/>
              </a:spcAft>
              <a:buClr>
                <a:schemeClr val="dk1"/>
              </a:buClr>
              <a:buSzPts val="1100"/>
              <a:buFont typeface="Arial"/>
              <a:buNone/>
            </a:pPr>
            <a:r>
              <a:rPr lang="it" b="1" dirty="0">
                <a:solidFill>
                  <a:srgbClr val="861533"/>
                </a:solidFill>
                <a:latin typeface="Prompt"/>
                <a:ea typeface="Prompt"/>
                <a:cs typeface="Prompt"/>
                <a:sym typeface="Prompt"/>
              </a:rPr>
              <a:t>Teaching Learning Unit</a:t>
            </a:r>
            <a:endParaRPr b="1" dirty="0">
              <a:solidFill>
                <a:srgbClr val="861533"/>
              </a:solidFill>
              <a:latin typeface="Prompt"/>
              <a:ea typeface="Prompt"/>
              <a:cs typeface="Prompt"/>
              <a:sym typeface="Prompt"/>
            </a:endParaRPr>
          </a:p>
        </p:txBody>
      </p:sp>
      <p:pic>
        <p:nvPicPr>
          <p:cNvPr id="60" name="Google Shape;60;p13"/>
          <p:cNvPicPr preferRelativeResize="0"/>
          <p:nvPr/>
        </p:nvPicPr>
        <p:blipFill>
          <a:blip r:embed="rId4">
            <a:alphaModFix/>
          </a:blip>
          <a:stretch>
            <a:fillRect/>
          </a:stretch>
        </p:blipFill>
        <p:spPr>
          <a:xfrm>
            <a:off x="9280750" y="6717473"/>
            <a:ext cx="955718" cy="334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298102"/>
            <a:ext cx="9963000" cy="841800"/>
          </a:xfrm>
        </p:spPr>
        <p:txBody>
          <a:bodyPr>
            <a:normAutofit fontScale="90000"/>
          </a:bodyPr>
          <a:lstStyle/>
          <a:p>
            <a:pPr algn="ctr"/>
            <a:r>
              <a:rPr lang="en-GB" b="1" dirty="0">
                <a:solidFill>
                  <a:srgbClr val="595959"/>
                </a:solidFill>
                <a:latin typeface="Raleway" panose="020B0604020202020204" charset="0"/>
              </a:rPr>
              <a:t>Why did women start to protest for the right to vote? </a:t>
            </a:r>
          </a:p>
        </p:txBody>
      </p:sp>
      <p:sp>
        <p:nvSpPr>
          <p:cNvPr id="3" name="Content Placeholder 2"/>
          <p:cNvSpPr>
            <a:spLocks noGrp="1"/>
          </p:cNvSpPr>
          <p:nvPr>
            <p:ph idx="1"/>
          </p:nvPr>
        </p:nvSpPr>
        <p:spPr>
          <a:xfrm>
            <a:off x="364468" y="2780855"/>
            <a:ext cx="9963000" cy="1290813"/>
          </a:xfrm>
        </p:spPr>
        <p:txBody>
          <a:bodyPr/>
          <a:lstStyle/>
          <a:p>
            <a:r>
              <a:rPr lang="en-GB" dirty="0">
                <a:latin typeface="Raleway" panose="020B0604020202020204" charset="0"/>
                <a:hlinkClick r:id="rId2"/>
              </a:rPr>
              <a:t>https://www.bbc.co.uk/news/av/uk-42943814/how-the-suffragettes-woke-us-up</a:t>
            </a:r>
            <a:endParaRPr lang="en-GB" dirty="0">
              <a:latin typeface="Raleway" panose="020B0604020202020204" charset="0"/>
            </a:endParaRPr>
          </a:p>
          <a:p>
            <a:pPr marL="0" indent="0">
              <a:buNone/>
            </a:pPr>
            <a:endParaRPr lang="en-GB" dirty="0"/>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016197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742125" y="2674161"/>
            <a:ext cx="8928116" cy="3333525"/>
          </a:xfrm>
          <a:solidFill>
            <a:srgbClr val="D8D0E2"/>
          </a:solidFill>
        </p:spPr>
        <p:txBody>
          <a:bodyPr/>
          <a:lstStyle/>
          <a:p>
            <a:pPr marL="190740" indent="-190740">
              <a:defRPr/>
            </a:pPr>
            <a:r>
              <a:rPr lang="en-GB" altLang="en-US" sz="2205" dirty="0">
                <a:latin typeface="Raleway" panose="020B0604020202020204" charset="0"/>
              </a:rPr>
              <a:t>In 1900 the country was run by men. Women had no say on issues they felt related to them, such as divorce rights, better working conditions and access to education.</a:t>
            </a:r>
          </a:p>
          <a:p>
            <a:pPr marL="190740" indent="-190740">
              <a:defRPr/>
            </a:pPr>
            <a:endParaRPr lang="en-GB" altLang="en-US" sz="2205" dirty="0">
              <a:latin typeface="Raleway" panose="020B0604020202020204" charset="0"/>
            </a:endParaRPr>
          </a:p>
          <a:p>
            <a:pPr marL="190740" indent="-190740">
              <a:defRPr/>
            </a:pPr>
            <a:r>
              <a:rPr lang="en-GB" altLang="en-US" sz="2205" dirty="0">
                <a:latin typeface="Raleway" panose="020B0604020202020204" charset="0"/>
              </a:rPr>
              <a:t>Women wanted the vote to gain more power in society. With the vote women and men could support the Party which addressed the issues they wanted changing.</a:t>
            </a:r>
          </a:p>
          <a:p>
            <a:pPr marL="190740" indent="-190740">
              <a:buNone/>
              <a:defRPr/>
            </a:pPr>
            <a:endParaRPr lang="en-GB" altLang="en-US" sz="2205" dirty="0">
              <a:latin typeface="Raleway" panose="020B0604020202020204" charset="0"/>
            </a:endParaRPr>
          </a:p>
        </p:txBody>
      </p:sp>
      <p:sp>
        <p:nvSpPr>
          <p:cNvPr id="18435" name="Title 1"/>
          <p:cNvSpPr>
            <a:spLocks noGrp="1"/>
          </p:cNvSpPr>
          <p:nvPr>
            <p:ph type="title"/>
          </p:nvPr>
        </p:nvSpPr>
        <p:spPr>
          <a:xfrm>
            <a:off x="1594339" y="1444719"/>
            <a:ext cx="7223689" cy="841713"/>
          </a:xfrm>
          <a:solidFill>
            <a:srgbClr val="B3A2C7"/>
          </a:solidFill>
        </p:spPr>
        <p:txBody>
          <a:bodyPr/>
          <a:lstStyle/>
          <a:p>
            <a:pPr algn="ctr" eaLnBrk="1" hangingPunct="1">
              <a:defRPr/>
            </a:pPr>
            <a:r>
              <a:rPr lang="en-GB" altLang="en-US" sz="4409" b="1" dirty="0" smtClean="0">
                <a:latin typeface="Raleway" panose="020B0604020202020204" charset="0"/>
              </a:rPr>
              <a:t>Voting </a:t>
            </a:r>
            <a:r>
              <a:rPr lang="en-GB" altLang="en-US" sz="4409" b="1" dirty="0">
                <a:latin typeface="Raleway" panose="020B0604020202020204" charset="0"/>
              </a:rPr>
              <a:t>Rights</a:t>
            </a: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222590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Callout 4"/>
          <p:cNvSpPr/>
          <p:nvPr/>
        </p:nvSpPr>
        <p:spPr>
          <a:xfrm>
            <a:off x="779678" y="2337190"/>
            <a:ext cx="8976157" cy="3874862"/>
          </a:xfrm>
          <a:prstGeom prst="wedgeEllipseCallout">
            <a:avLst>
              <a:gd name="adj1" fmla="val -15784"/>
              <a:gd name="adj2" fmla="val 45047"/>
            </a:avLst>
          </a:prstGeom>
          <a:solidFill>
            <a:srgbClr val="99C18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tx1"/>
              </a:solidFill>
              <a:latin typeface="Raleway" panose="020B0604020202020204" charset="0"/>
            </a:endParaRPr>
          </a:p>
          <a:p>
            <a:pPr algn="ctr"/>
            <a:endParaRPr lang="en-US" sz="3200" b="1" dirty="0">
              <a:solidFill>
                <a:schemeClr val="tx1"/>
              </a:solidFill>
              <a:latin typeface="Raleway" panose="020B0604020202020204" charset="0"/>
            </a:endParaRPr>
          </a:p>
          <a:p>
            <a:pPr algn="ctr"/>
            <a:endParaRPr lang="en-US" sz="3200" b="1" dirty="0">
              <a:solidFill>
                <a:schemeClr val="tx1"/>
              </a:solidFill>
              <a:latin typeface="Raleway" panose="020B0604020202020204" charset="0"/>
            </a:endParaRPr>
          </a:p>
          <a:p>
            <a:pPr algn="ctr"/>
            <a:r>
              <a:rPr lang="en-US" sz="3200" b="1" dirty="0">
                <a:solidFill>
                  <a:schemeClr val="tx1"/>
                </a:solidFill>
                <a:latin typeface="Raleway" panose="020B0604020202020204" charset="0"/>
              </a:rPr>
              <a:t>Why did the Suffragettes feel so strongly about being able to vote?</a:t>
            </a:r>
          </a:p>
          <a:p>
            <a:pPr algn="ctr"/>
            <a:r>
              <a:rPr lang="en-US" sz="2000" dirty="0">
                <a:solidFill>
                  <a:schemeClr val="tx1"/>
                </a:solidFill>
                <a:latin typeface="Raleway" panose="020B0604020202020204" charset="0"/>
              </a:rPr>
              <a:t>1.Find  </a:t>
            </a:r>
            <a:r>
              <a:rPr lang="en-US" sz="2000" b="1" dirty="0">
                <a:solidFill>
                  <a:schemeClr val="tx1"/>
                </a:solidFill>
                <a:latin typeface="Raleway" panose="020B0604020202020204" charset="0"/>
              </a:rPr>
              <a:t>3 reasons  </a:t>
            </a:r>
            <a:r>
              <a:rPr lang="en-US" sz="2000" dirty="0">
                <a:solidFill>
                  <a:schemeClr val="tx1"/>
                </a:solidFill>
                <a:latin typeface="Raleway" panose="020B0604020202020204" charset="0"/>
              </a:rPr>
              <a:t>that would have made your group want women to have  the right to vote.</a:t>
            </a:r>
          </a:p>
          <a:p>
            <a:pPr algn="ctr"/>
            <a:r>
              <a:rPr lang="en-US" sz="2000" dirty="0">
                <a:solidFill>
                  <a:schemeClr val="tx1"/>
                </a:solidFill>
                <a:latin typeface="Raleway" panose="020B0604020202020204" charset="0"/>
              </a:rPr>
              <a:t>2. Imagine you are a man against women having the vote. Write down a comment he might have said at the time explaining his view. </a:t>
            </a:r>
          </a:p>
          <a:p>
            <a:pPr algn="ctr"/>
            <a:endParaRPr lang="en-US" sz="2400" dirty="0">
              <a:solidFill>
                <a:schemeClr val="tx1"/>
              </a:solidFill>
              <a:latin typeface="Raleway" panose="020B0604020202020204" charset="0"/>
            </a:endParaRPr>
          </a:p>
          <a:p>
            <a:pPr algn="ctr"/>
            <a:endParaRPr lang="en-US" sz="2400" dirty="0">
              <a:solidFill>
                <a:schemeClr val="tx1"/>
              </a:solidFill>
              <a:latin typeface="Raleway" panose="020B0604020202020204" charset="0"/>
            </a:endParaRPr>
          </a:p>
          <a:p>
            <a:pPr algn="ctr"/>
            <a:endParaRPr lang="en-US" sz="2400" dirty="0">
              <a:solidFill>
                <a:schemeClr val="tx1"/>
              </a:solidFill>
              <a:latin typeface="Raleway" panose="020B0604020202020204" charset="0"/>
            </a:endParaRPr>
          </a:p>
          <a:p>
            <a:pPr algn="ctr"/>
            <a:r>
              <a:rPr lang="en-US" sz="2400" dirty="0">
                <a:solidFill>
                  <a:schemeClr val="tx1"/>
                </a:solidFill>
                <a:latin typeface="Raleway" panose="020B0604020202020204" charset="0"/>
              </a:rPr>
              <a:t>. </a:t>
            </a:r>
          </a:p>
        </p:txBody>
      </p:sp>
      <p:sp>
        <p:nvSpPr>
          <p:cNvPr id="7" name="Rounded Rectangle 6"/>
          <p:cNvSpPr/>
          <p:nvPr/>
        </p:nvSpPr>
        <p:spPr>
          <a:xfrm>
            <a:off x="465538" y="1280100"/>
            <a:ext cx="9604434" cy="883772"/>
          </a:xfrm>
          <a:prstGeom prst="roundRect">
            <a:avLst/>
          </a:prstGeom>
          <a:solidFill>
            <a:srgbClr val="D8D0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86" b="1" dirty="0">
                <a:solidFill>
                  <a:schemeClr val="tx1"/>
                </a:solidFill>
                <a:latin typeface="Raleway" panose="020B0604020202020204" charset="0"/>
              </a:rPr>
              <a:t>Activity One: Use the evidence you have been given to help you discuss the following question</a:t>
            </a:r>
          </a:p>
        </p:txBody>
      </p:sp>
      <p:sp>
        <p:nvSpPr>
          <p:cNvPr id="4" name="Rounded Rectangle 3"/>
          <p:cNvSpPr/>
          <p:nvPr/>
        </p:nvSpPr>
        <p:spPr>
          <a:xfrm>
            <a:off x="1377873" y="6366293"/>
            <a:ext cx="7779765" cy="1023105"/>
          </a:xfrm>
          <a:prstGeom prst="roundRect">
            <a:avLst/>
          </a:prstGeom>
          <a:solidFill>
            <a:srgbClr val="B3A2C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86" b="1" dirty="0">
                <a:solidFill>
                  <a:schemeClr val="tx1"/>
                </a:solidFill>
                <a:latin typeface="Raleway" panose="020B0604020202020204" charset="0"/>
              </a:rPr>
              <a:t>Because politics affects EVERYONE’S LIFE!</a:t>
            </a:r>
          </a:p>
        </p:txBody>
      </p:sp>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38573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99530" y="1114963"/>
            <a:ext cx="9683809" cy="137932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GB" sz="4000" b="1" dirty="0" smtClean="0">
                <a:solidFill>
                  <a:srgbClr val="595959"/>
                </a:solidFill>
                <a:latin typeface="Raleway" panose="020B0604020202020204" charset="0"/>
              </a:rPr>
              <a:t>What </a:t>
            </a:r>
            <a:r>
              <a:rPr lang="en-GB" sz="4000" b="1" dirty="0">
                <a:solidFill>
                  <a:srgbClr val="595959"/>
                </a:solidFill>
                <a:latin typeface="Raleway" panose="020B0604020202020204" charset="0"/>
              </a:rPr>
              <a:t>did men say who were against women voting</a:t>
            </a:r>
            <a:r>
              <a:rPr lang="en-GB" sz="4000" b="1" dirty="0" smtClean="0">
                <a:solidFill>
                  <a:srgbClr val="595959"/>
                </a:solidFill>
                <a:latin typeface="Raleway" panose="020B0604020202020204" charset="0"/>
              </a:rPr>
              <a:t>?</a:t>
            </a:r>
            <a:endParaRPr lang="en-GB" sz="4000" b="1" dirty="0">
              <a:solidFill>
                <a:srgbClr val="595959"/>
              </a:solidFill>
              <a:latin typeface="Raleway" panose="020B0604020202020204" charset="0"/>
            </a:endParaRPr>
          </a:p>
        </p:txBody>
      </p:sp>
      <p:sp>
        <p:nvSpPr>
          <p:cNvPr id="5" name="Oval Callout 4"/>
          <p:cNvSpPr/>
          <p:nvPr/>
        </p:nvSpPr>
        <p:spPr>
          <a:xfrm>
            <a:off x="7834549" y="1846053"/>
            <a:ext cx="2857263" cy="2465207"/>
          </a:xfrm>
          <a:prstGeom prst="wedgeEllipseCallout">
            <a:avLst>
              <a:gd name="adj1" fmla="val -66521"/>
              <a:gd name="adj2" fmla="val -51893"/>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800" dirty="0">
                <a:solidFill>
                  <a:srgbClr val="595959"/>
                </a:solidFill>
                <a:latin typeface="Raleway" panose="020B0604020202020204" charset="0"/>
              </a:rPr>
              <a:t>A woman's place is in the home; going out into the rough world of politics will change her caring nature.</a:t>
            </a:r>
          </a:p>
        </p:txBody>
      </p:sp>
      <p:sp>
        <p:nvSpPr>
          <p:cNvPr id="6" name="Oval Callout 5"/>
          <p:cNvSpPr/>
          <p:nvPr/>
        </p:nvSpPr>
        <p:spPr>
          <a:xfrm>
            <a:off x="7390451" y="4311260"/>
            <a:ext cx="2301889" cy="3016268"/>
          </a:xfrm>
          <a:prstGeom prst="wedgeEllipseCallout">
            <a:avLst>
              <a:gd name="adj1" fmla="val -82630"/>
              <a:gd name="adj2" fmla="val -83355"/>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800" dirty="0">
                <a:solidFill>
                  <a:srgbClr val="595959"/>
                </a:solidFill>
                <a:latin typeface="Raleway" panose="020B0604020202020204" charset="0"/>
              </a:rPr>
              <a:t>Many women do not want the vote, and would not use it if they got it.</a:t>
            </a:r>
          </a:p>
        </p:txBody>
      </p:sp>
      <p:sp>
        <p:nvSpPr>
          <p:cNvPr id="7" name="Oval Callout 6"/>
          <p:cNvSpPr/>
          <p:nvPr/>
        </p:nvSpPr>
        <p:spPr>
          <a:xfrm>
            <a:off x="199530" y="2949260"/>
            <a:ext cx="2301889" cy="1508134"/>
          </a:xfrm>
          <a:prstGeom prst="wedgeEllipseCallout">
            <a:avLst>
              <a:gd name="adj1" fmla="val 57105"/>
              <a:gd name="adj2" fmla="val -99174"/>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800" dirty="0">
                <a:solidFill>
                  <a:srgbClr val="595959"/>
                </a:solidFill>
                <a:latin typeface="Raleway" panose="020B0604020202020204" charset="0"/>
              </a:rPr>
              <a:t>Women do not fight in wars.</a:t>
            </a:r>
          </a:p>
        </p:txBody>
      </p:sp>
      <p:sp>
        <p:nvSpPr>
          <p:cNvPr id="8" name="Oval Callout 7"/>
          <p:cNvSpPr/>
          <p:nvPr/>
        </p:nvSpPr>
        <p:spPr>
          <a:xfrm>
            <a:off x="1206316" y="4470013"/>
            <a:ext cx="2698766" cy="2857516"/>
          </a:xfrm>
          <a:prstGeom prst="wedgeEllipseCallout">
            <a:avLst>
              <a:gd name="adj1" fmla="val 31224"/>
              <a:gd name="adj2" fmla="val -97470"/>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800" dirty="0">
                <a:solidFill>
                  <a:srgbClr val="595959"/>
                </a:solidFill>
                <a:latin typeface="Raleway" panose="020B0604020202020204" charset="0"/>
              </a:rPr>
              <a:t>The vast mass of women are too ignorant of politics to be able to use their vote properly.</a:t>
            </a:r>
          </a:p>
        </p:txBody>
      </p:sp>
      <p:sp>
        <p:nvSpPr>
          <p:cNvPr id="9" name="Oval Callout 8"/>
          <p:cNvSpPr/>
          <p:nvPr/>
        </p:nvSpPr>
        <p:spPr>
          <a:xfrm>
            <a:off x="4157933" y="3571336"/>
            <a:ext cx="3048178" cy="3463716"/>
          </a:xfrm>
          <a:prstGeom prst="wedgeEllipseCallout">
            <a:avLst>
              <a:gd name="adj1" fmla="val -32177"/>
              <a:gd name="adj2" fmla="val -72531"/>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800" dirty="0">
                <a:solidFill>
                  <a:srgbClr val="595959"/>
                </a:solidFill>
                <a:latin typeface="Raleway" panose="020B0604020202020204" charset="0"/>
              </a:rPr>
              <a:t>If women are given the vote, it will not be the gentle intelligent women who will stand for Parliament, but the violent Suffragettes. Parliament will be ruined.</a:t>
            </a:r>
          </a:p>
        </p:txBody>
      </p:sp>
      <p:grpSp>
        <p:nvGrpSpPr>
          <p:cNvPr id="16" name="Group 15"/>
          <p:cNvGrpSpPr/>
          <p:nvPr/>
        </p:nvGrpSpPr>
        <p:grpSpPr>
          <a:xfrm>
            <a:off x="364325" y="290950"/>
            <a:ext cx="9872150" cy="776917"/>
            <a:chOff x="364325" y="290950"/>
            <a:chExt cx="9872150" cy="776917"/>
          </a:xfrm>
        </p:grpSpPr>
        <p:pic>
          <p:nvPicPr>
            <p:cNvPr id="17"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8"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2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652603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808" y="1135953"/>
            <a:ext cx="9517305" cy="1314364"/>
          </a:xfrm>
        </p:spPr>
        <p:txBody>
          <a:bodyPr>
            <a:normAutofit fontScale="90000"/>
          </a:bodyPr>
          <a:lstStyle/>
          <a:p>
            <a:pPr algn="ctr"/>
            <a:r>
              <a:rPr lang="en-GB" sz="4400" b="1" dirty="0">
                <a:solidFill>
                  <a:srgbClr val="595959"/>
                </a:solidFill>
                <a:latin typeface="Raleway" panose="020B0604020202020204" charset="0"/>
              </a:rPr>
              <a:t>History of voting - What do you notice?</a:t>
            </a:r>
            <a:r>
              <a:rPr lang="en-GB" dirty="0">
                <a:solidFill>
                  <a:srgbClr val="595959"/>
                </a:solidFill>
              </a:rPr>
              <a:t> </a:t>
            </a:r>
            <a:r>
              <a:rPr lang="en-GB" dirty="0"/>
              <a:t/>
            </a:r>
            <a:br>
              <a:rPr lang="en-GB" dirty="0"/>
            </a:br>
            <a:endParaRPr lang="en-GB" dirty="0"/>
          </a:p>
        </p:txBody>
      </p:sp>
      <p:sp>
        <p:nvSpPr>
          <p:cNvPr id="3" name="Content Placeholder 2"/>
          <p:cNvSpPr>
            <a:spLocks noGrp="1"/>
          </p:cNvSpPr>
          <p:nvPr>
            <p:ph idx="1"/>
          </p:nvPr>
        </p:nvSpPr>
        <p:spPr>
          <a:xfrm>
            <a:off x="375808" y="2538275"/>
            <a:ext cx="9963000" cy="5021400"/>
          </a:xfrm>
        </p:spPr>
        <p:txBody>
          <a:bodyPr>
            <a:normAutofit/>
          </a:bodyPr>
          <a:lstStyle/>
          <a:p>
            <a:pPr marL="0" indent="0" fontAlgn="base">
              <a:buNone/>
            </a:pPr>
            <a:r>
              <a:rPr lang="en-GB" b="1" dirty="0">
                <a:solidFill>
                  <a:srgbClr val="595959"/>
                </a:solidFill>
                <a:latin typeface="Raleway" panose="020B0604020202020204" charset="0"/>
              </a:rPr>
              <a:t>When were women given the vote?</a:t>
            </a:r>
          </a:p>
          <a:p>
            <a:pPr fontAlgn="base"/>
            <a:r>
              <a:rPr lang="en-GB" dirty="0">
                <a:solidFill>
                  <a:srgbClr val="595959"/>
                </a:solidFill>
                <a:latin typeface="Raleway" panose="020B0604020202020204" charset="0"/>
              </a:rPr>
              <a:t>1918 (women aged 30 and </a:t>
            </a:r>
            <a:r>
              <a:rPr lang="en-GB" dirty="0" smtClean="0">
                <a:solidFill>
                  <a:srgbClr val="595959"/>
                </a:solidFill>
                <a:latin typeface="Raleway" panose="020B0604020202020204" charset="0"/>
              </a:rPr>
              <a:t>over)</a:t>
            </a:r>
          </a:p>
          <a:p>
            <a:pPr fontAlgn="base"/>
            <a:r>
              <a:rPr lang="en-GB" dirty="0" smtClean="0">
                <a:solidFill>
                  <a:srgbClr val="595959"/>
                </a:solidFill>
                <a:latin typeface="Raleway" panose="020B0604020202020204" charset="0"/>
              </a:rPr>
              <a:t>1928 </a:t>
            </a:r>
            <a:r>
              <a:rPr lang="en-GB" dirty="0">
                <a:solidFill>
                  <a:srgbClr val="595959"/>
                </a:solidFill>
                <a:latin typeface="Raleway" panose="020B0604020202020204" charset="0"/>
              </a:rPr>
              <a:t>(women aged 21 and over)</a:t>
            </a:r>
          </a:p>
          <a:p>
            <a:pPr marL="0" indent="0" fontAlgn="base">
              <a:buNone/>
            </a:pPr>
            <a:endParaRPr lang="en-GB" b="1" dirty="0">
              <a:solidFill>
                <a:srgbClr val="595959"/>
              </a:solidFill>
              <a:latin typeface="Raleway" panose="020B0604020202020204" charset="0"/>
            </a:endParaRPr>
          </a:p>
          <a:p>
            <a:pPr marL="0" indent="0" fontAlgn="base">
              <a:buNone/>
            </a:pPr>
            <a:r>
              <a:rPr lang="en-GB" b="1" dirty="0">
                <a:solidFill>
                  <a:srgbClr val="595959"/>
                </a:solidFill>
                <a:latin typeface="Raleway" panose="020B0604020202020204" charset="0"/>
              </a:rPr>
              <a:t>When were all men given the vote?</a:t>
            </a:r>
          </a:p>
          <a:p>
            <a:pPr fontAlgn="base"/>
            <a:r>
              <a:rPr lang="en-GB" dirty="0">
                <a:solidFill>
                  <a:srgbClr val="595959"/>
                </a:solidFill>
                <a:latin typeface="Raleway" panose="020B0604020202020204" charset="0"/>
              </a:rPr>
              <a:t>1918 (men aged 21 and over)</a:t>
            </a:r>
          </a:p>
          <a:p>
            <a:pPr marL="0" indent="0" fontAlgn="base">
              <a:buNone/>
            </a:pPr>
            <a:r>
              <a:rPr lang="en-GB" b="1" dirty="0">
                <a:solidFill>
                  <a:srgbClr val="595959"/>
                </a:solidFill>
                <a:latin typeface="Raleway" panose="020B0604020202020204" charset="0"/>
              </a:rPr>
              <a:t>When was the voting age reduced to 18?</a:t>
            </a:r>
          </a:p>
          <a:p>
            <a:pPr fontAlgn="base"/>
            <a:r>
              <a:rPr lang="en-GB" dirty="0">
                <a:solidFill>
                  <a:srgbClr val="595959"/>
                </a:solidFill>
                <a:latin typeface="Raleway" panose="020B0604020202020204" charset="0"/>
              </a:rPr>
              <a:t>1969 (for both men and women)</a:t>
            </a:r>
          </a:p>
          <a:p>
            <a:endParaRPr lang="en-GB"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804473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6-Point Star 3"/>
          <p:cNvSpPr/>
          <p:nvPr/>
        </p:nvSpPr>
        <p:spPr>
          <a:xfrm>
            <a:off x="5732146" y="5199854"/>
            <a:ext cx="3697929" cy="2265621"/>
          </a:xfrm>
          <a:prstGeom prst="star6">
            <a:avLst>
              <a:gd name="adj" fmla="val 27315"/>
              <a:gd name="hf" fmla="val 115470"/>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Raleway" panose="020B0604020202020204" charset="0"/>
              </a:rPr>
              <a:t>Marking the 100 year centenary of women winning the vote </a:t>
            </a:r>
          </a:p>
        </p:txBody>
      </p:sp>
      <p:sp>
        <p:nvSpPr>
          <p:cNvPr id="5" name="Rectangle 4"/>
          <p:cNvSpPr/>
          <p:nvPr/>
        </p:nvSpPr>
        <p:spPr>
          <a:xfrm>
            <a:off x="1173192" y="5320625"/>
            <a:ext cx="3886677" cy="202408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chemeClr val="tx1"/>
                </a:solidFill>
                <a:latin typeface="Raleway" panose="020B0604020202020204" charset="0"/>
              </a:rPr>
              <a:t>In 2018 it was 100 years since some women (and all men gained the right to vote). People all over Britain have been reflecting on this achievement and what it means for women today. </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7884" y="1142225"/>
            <a:ext cx="7997625" cy="4104043"/>
          </a:xfrm>
          <a:prstGeom prst="rect">
            <a:avLst/>
          </a:prstGeom>
        </p:spPr>
      </p:pic>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2936691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7698" y="1189884"/>
            <a:ext cx="8135570" cy="6101679"/>
          </a:xfrm>
          <a:prstGeom prst="rect">
            <a:avLst/>
          </a:prstGeom>
        </p:spPr>
      </p:pic>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301299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24626" y="6240477"/>
            <a:ext cx="9763185" cy="1190632"/>
          </a:xfrm>
          <a:prstGeom prst="roundRect">
            <a:avLst/>
          </a:prstGeom>
          <a:solidFill>
            <a:schemeClr val="bg1"/>
          </a:solidFill>
          <a:ln w="635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527" b="1" dirty="0" smtClean="0">
                <a:solidFill>
                  <a:srgbClr val="7030A0"/>
                </a:solidFill>
                <a:latin typeface="Raleway" panose="020B0604020202020204" charset="0"/>
              </a:rPr>
              <a:t>Activity </a:t>
            </a:r>
            <a:r>
              <a:rPr lang="en-GB" sz="3527" b="1" dirty="0">
                <a:solidFill>
                  <a:srgbClr val="7030A0"/>
                </a:solidFill>
                <a:latin typeface="Raleway" panose="020B0604020202020204" charset="0"/>
              </a:rPr>
              <a:t>Two</a:t>
            </a:r>
          </a:p>
          <a:p>
            <a:pPr algn="ctr"/>
            <a:r>
              <a:rPr lang="en-GB" sz="3527" b="1" dirty="0">
                <a:solidFill>
                  <a:srgbClr val="595959"/>
                </a:solidFill>
                <a:effectLst>
                  <a:outerShdw blurRad="38100" dist="38100" dir="2700000" algn="tl">
                    <a:srgbClr val="000000">
                      <a:alpha val="43137"/>
                    </a:srgbClr>
                  </a:outerShdw>
                </a:effectLst>
                <a:latin typeface="Raleway" panose="020B0604020202020204" charset="0"/>
              </a:rPr>
              <a:t>Should the suffragettes be pardoned?</a:t>
            </a:r>
            <a:r>
              <a:rPr lang="en-GB" sz="3527" b="1" dirty="0">
                <a:solidFill>
                  <a:srgbClr val="595959"/>
                </a:solidFill>
                <a:latin typeface="Raleway" panose="020B0604020202020204" charset="0"/>
              </a:rPr>
              <a:t>?</a:t>
            </a:r>
            <a:r>
              <a:rPr lang="en-GB" sz="1543" b="1" dirty="0"/>
              <a:t/>
            </a:r>
            <a:br>
              <a:rPr lang="en-GB" sz="1543" b="1" dirty="0"/>
            </a:br>
            <a:endParaRPr lang="en-GB" sz="1543" dirty="0"/>
          </a:p>
        </p:txBody>
      </p:sp>
      <p:sp>
        <p:nvSpPr>
          <p:cNvPr id="2" name="Flowchart: Document 1"/>
          <p:cNvSpPr/>
          <p:nvPr/>
        </p:nvSpPr>
        <p:spPr>
          <a:xfrm>
            <a:off x="679203" y="1364499"/>
            <a:ext cx="9286932" cy="2073123"/>
          </a:xfrm>
          <a:prstGeom prst="flowChartDocument">
            <a:avLst/>
          </a:prstGeom>
          <a:solidFill>
            <a:srgbClr val="99C189"/>
          </a:solidFill>
          <a:ln w="76200">
            <a:solidFill>
              <a:srgbClr val="B3A2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Raleway" panose="020B0604020202020204" charset="0"/>
              </a:rPr>
              <a:t>Part One: </a:t>
            </a:r>
            <a:r>
              <a:rPr lang="en-GB" sz="2400" dirty="0">
                <a:solidFill>
                  <a:schemeClr val="tx1"/>
                </a:solidFill>
                <a:latin typeface="Raleway" panose="020B0604020202020204" charset="0"/>
              </a:rPr>
              <a:t>Review the methods the Suffragettes used.  </a:t>
            </a:r>
          </a:p>
          <a:p>
            <a:pPr algn="ctr"/>
            <a:r>
              <a:rPr lang="en-GB" sz="2400" dirty="0">
                <a:solidFill>
                  <a:schemeClr val="tx1"/>
                </a:solidFill>
                <a:latin typeface="Raleway" panose="020B0604020202020204" charset="0"/>
              </a:rPr>
              <a:t>Were these acceptable or not acceptable? </a:t>
            </a:r>
          </a:p>
          <a:p>
            <a:pPr algn="ctr"/>
            <a:r>
              <a:rPr lang="en-GB" sz="2400" dirty="0">
                <a:solidFill>
                  <a:schemeClr val="tx1"/>
                </a:solidFill>
                <a:latin typeface="Raleway" panose="020B0604020202020204" charset="0"/>
              </a:rPr>
              <a:t>What is your groups view? </a:t>
            </a:r>
          </a:p>
          <a:p>
            <a:pPr algn="ctr"/>
            <a:r>
              <a:rPr lang="en-GB" sz="2400" dirty="0">
                <a:solidFill>
                  <a:schemeClr val="tx1"/>
                </a:solidFill>
                <a:latin typeface="Raleway" panose="020B0604020202020204" charset="0"/>
              </a:rPr>
              <a:t>Complete the table </a:t>
            </a:r>
          </a:p>
        </p:txBody>
      </p:sp>
      <p:sp>
        <p:nvSpPr>
          <p:cNvPr id="6" name="Flowchart: Document 5"/>
          <p:cNvSpPr/>
          <p:nvPr/>
        </p:nvSpPr>
        <p:spPr>
          <a:xfrm>
            <a:off x="679203" y="3676408"/>
            <a:ext cx="9286932" cy="2325283"/>
          </a:xfrm>
          <a:prstGeom prst="flowChartDocument">
            <a:avLst/>
          </a:prstGeom>
          <a:solidFill>
            <a:srgbClr val="99C189"/>
          </a:solidFill>
          <a:ln w="76200">
            <a:solidFill>
              <a:srgbClr val="B3A2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Raleway" panose="020B0604020202020204" charset="0"/>
              </a:rPr>
              <a:t>Decision Making</a:t>
            </a:r>
          </a:p>
          <a:p>
            <a:pPr algn="ctr"/>
            <a:r>
              <a:rPr lang="en-GB" sz="2400" b="1" dirty="0">
                <a:solidFill>
                  <a:schemeClr val="tx1"/>
                </a:solidFill>
                <a:latin typeface="Raleway" panose="020B0604020202020204" charset="0"/>
              </a:rPr>
              <a:t>Part </a:t>
            </a:r>
            <a:r>
              <a:rPr lang="en-GB" sz="2400" b="1" dirty="0" smtClean="0">
                <a:solidFill>
                  <a:schemeClr val="tx1"/>
                </a:solidFill>
                <a:latin typeface="Raleway" panose="020B0604020202020204" charset="0"/>
              </a:rPr>
              <a:t>Two</a:t>
            </a:r>
            <a:r>
              <a:rPr lang="en-GB" sz="2400" dirty="0" smtClean="0">
                <a:solidFill>
                  <a:schemeClr val="tx1"/>
                </a:solidFill>
                <a:latin typeface="Raleway" panose="020B0604020202020204" charset="0"/>
              </a:rPr>
              <a:t>: </a:t>
            </a:r>
            <a:r>
              <a:rPr lang="en-GB" sz="2400" dirty="0">
                <a:solidFill>
                  <a:schemeClr val="tx1"/>
                </a:solidFill>
                <a:effectLst>
                  <a:outerShdw blurRad="38100" dist="38100" dir="2700000" algn="tl">
                    <a:srgbClr val="000000">
                      <a:alpha val="43137"/>
                    </a:srgbClr>
                  </a:outerShdw>
                </a:effectLst>
                <a:latin typeface="Raleway" panose="020B0604020202020204" charset="0"/>
              </a:rPr>
              <a:t>Should the Government pardon the Suffragettes?</a:t>
            </a:r>
          </a:p>
          <a:p>
            <a:pPr algn="ctr"/>
            <a:r>
              <a:rPr lang="en-GB" sz="2400" dirty="0">
                <a:solidFill>
                  <a:schemeClr val="tx1"/>
                </a:solidFill>
                <a:effectLst>
                  <a:outerShdw blurRad="38100" dist="38100" dir="2700000" algn="tl">
                    <a:srgbClr val="000000">
                      <a:alpha val="43137"/>
                    </a:srgbClr>
                  </a:outerShdw>
                </a:effectLst>
                <a:latin typeface="Raleway" panose="020B0604020202020204" charset="0"/>
              </a:rPr>
              <a:t>Use your evidence sheets to come to a group decision?</a:t>
            </a:r>
          </a:p>
          <a:p>
            <a:pPr algn="ctr"/>
            <a:r>
              <a:rPr lang="en-GB" sz="2400" dirty="0">
                <a:solidFill>
                  <a:schemeClr val="tx1"/>
                </a:solidFill>
                <a:effectLst>
                  <a:outerShdw blurRad="38100" dist="38100" dir="2700000" algn="tl">
                    <a:srgbClr val="000000">
                      <a:alpha val="43137"/>
                    </a:srgbClr>
                  </a:outerShdw>
                </a:effectLst>
                <a:latin typeface="Raleway" panose="020B0604020202020204" charset="0"/>
              </a:rPr>
              <a:t>You will need to justify your group’s decision.  </a:t>
            </a: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168409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8" y="1154817"/>
            <a:ext cx="9963000" cy="841800"/>
          </a:xfrm>
        </p:spPr>
        <p:txBody>
          <a:bodyPr>
            <a:noAutofit/>
          </a:bodyPr>
          <a:lstStyle/>
          <a:p>
            <a:pPr algn="ctr"/>
            <a:r>
              <a:rPr lang="en-GB" sz="4000" b="1" dirty="0">
                <a:solidFill>
                  <a:srgbClr val="595959"/>
                </a:solidFill>
                <a:latin typeface="Raleway" panose="020B0604020202020204" charset="0"/>
              </a:rPr>
              <a:t>Should the Suffragettes be pardoned?</a:t>
            </a:r>
          </a:p>
        </p:txBody>
      </p:sp>
      <p:sp>
        <p:nvSpPr>
          <p:cNvPr id="3" name="Content Placeholder 2"/>
          <p:cNvSpPr>
            <a:spLocks noGrp="1"/>
          </p:cNvSpPr>
          <p:nvPr>
            <p:ph idx="1"/>
          </p:nvPr>
        </p:nvSpPr>
        <p:spPr>
          <a:xfrm>
            <a:off x="810163" y="1957400"/>
            <a:ext cx="9071610" cy="5303943"/>
          </a:xfrm>
        </p:spPr>
        <p:txBody>
          <a:bodyPr>
            <a:normAutofit fontScale="92500" lnSpcReduction="10000"/>
          </a:bodyPr>
          <a:lstStyle/>
          <a:p>
            <a:r>
              <a:rPr lang="en-GB" dirty="0">
                <a:solidFill>
                  <a:srgbClr val="595959"/>
                </a:solidFill>
                <a:latin typeface="Raleway" panose="020B0604020202020204" charset="0"/>
              </a:rPr>
              <a:t>Quashing the convictions of the suffragettes is a tricky issue </a:t>
            </a:r>
          </a:p>
          <a:p>
            <a:r>
              <a:rPr lang="en-GB" dirty="0">
                <a:solidFill>
                  <a:srgbClr val="595959"/>
                </a:solidFill>
                <a:latin typeface="Raleway" panose="020B0604020202020204" charset="0"/>
              </a:rPr>
              <a:t>Smashing windows and setting fire to letterboxes is still criminal conduct today. </a:t>
            </a:r>
          </a:p>
          <a:p>
            <a:r>
              <a:rPr lang="en-GB" dirty="0">
                <a:solidFill>
                  <a:srgbClr val="595959"/>
                </a:solidFill>
                <a:latin typeface="Raleway" panose="020B0604020202020204" charset="0"/>
              </a:rPr>
              <a:t>The women’s suffrage movement split over direct action and the majority of women did not break the law. Christabel Pankhurst wanted to be arrested – as she saw suffragette appearances in court and hunger strikes in prison as part of their campaign. They suffered physically – and undoubtedly many faced social or familial disapproval.</a:t>
            </a:r>
          </a:p>
          <a:p>
            <a:r>
              <a:rPr lang="en-GB" b="1" dirty="0">
                <a:solidFill>
                  <a:srgbClr val="595959"/>
                </a:solidFill>
                <a:latin typeface="Raleway" panose="020B0604020202020204" charset="0"/>
              </a:rPr>
              <a:t>A blanket pardon, would suggest that direct action that can break the law and be violent is acceptable.</a:t>
            </a:r>
          </a:p>
          <a:p>
            <a:endParaRPr lang="en-GB" dirty="0">
              <a:solidFill>
                <a:srgbClr val="595959"/>
              </a:solidFill>
              <a:latin typeface="Raleway" panose="020B0604020202020204" charset="0"/>
            </a:endParaRPr>
          </a:p>
          <a:p>
            <a:r>
              <a:rPr lang="en-GB" dirty="0">
                <a:solidFill>
                  <a:srgbClr val="595959"/>
                </a:solidFill>
                <a:latin typeface="Raleway" panose="020B0604020202020204" charset="0"/>
              </a:rPr>
              <a:t>Many Suffragettes accepted that their actions were criminal but were prepared to make sacrifices. They accepted their criminal records and  many wore them  as a badge of honour</a:t>
            </a:r>
            <a:r>
              <a:rPr lang="en-GB" dirty="0" smtClean="0">
                <a:solidFill>
                  <a:srgbClr val="595959"/>
                </a:solidFill>
                <a:latin typeface="Raleway" panose="020B0604020202020204" charset="0"/>
              </a:rPr>
              <a:t>.</a:t>
            </a:r>
            <a:endParaRPr lang="en-GB" dirty="0">
              <a:solidFill>
                <a:srgbClr val="595959"/>
              </a:solidFill>
              <a:latin typeface="Raleway" panose="020B0604020202020204" charset="0"/>
            </a:endParaRP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0519195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475" y="1189884"/>
            <a:ext cx="9963000" cy="1533772"/>
          </a:xfrm>
        </p:spPr>
        <p:txBody>
          <a:bodyPr>
            <a:normAutofit fontScale="90000"/>
          </a:bodyPr>
          <a:lstStyle/>
          <a:p>
            <a:pPr algn="ctr"/>
            <a:r>
              <a:rPr lang="en-GB" sz="2700" b="1" dirty="0" smtClean="0">
                <a:solidFill>
                  <a:srgbClr val="595959"/>
                </a:solidFill>
                <a:latin typeface="Raleway" panose="020B0604020202020204" charset="0"/>
              </a:rPr>
              <a:t>Activity </a:t>
            </a:r>
            <a:r>
              <a:rPr lang="en-GB" sz="2700" b="1" dirty="0">
                <a:solidFill>
                  <a:srgbClr val="595959"/>
                </a:solidFill>
                <a:latin typeface="Raleway" panose="020B0604020202020204" charset="0"/>
              </a:rPr>
              <a:t>Two Part One: Review the methods the Suffragettes used.  </a:t>
            </a:r>
            <a:br>
              <a:rPr lang="en-GB" sz="2700" b="1" dirty="0">
                <a:solidFill>
                  <a:srgbClr val="595959"/>
                </a:solidFill>
                <a:latin typeface="Raleway" panose="020B0604020202020204" charset="0"/>
              </a:rPr>
            </a:br>
            <a:r>
              <a:rPr lang="en-GB" sz="2700" b="1" dirty="0">
                <a:solidFill>
                  <a:srgbClr val="595959"/>
                </a:solidFill>
                <a:latin typeface="Raleway" panose="020B0604020202020204" charset="0"/>
              </a:rPr>
              <a:t>Were these acceptable or not acceptable? </a:t>
            </a:r>
            <a:br>
              <a:rPr lang="en-GB" sz="2700" b="1" dirty="0">
                <a:solidFill>
                  <a:srgbClr val="595959"/>
                </a:solidFill>
                <a:latin typeface="Raleway" panose="020B0604020202020204" charset="0"/>
              </a:rPr>
            </a:br>
            <a:r>
              <a:rPr lang="en-GB" sz="2700" b="1" dirty="0">
                <a:solidFill>
                  <a:srgbClr val="595959"/>
                </a:solidFill>
                <a:latin typeface="Raleway" panose="020B0604020202020204" charset="0"/>
              </a:rPr>
              <a:t>What is your groups view? Think about the following discussion points and complete the </a:t>
            </a:r>
            <a:r>
              <a:rPr lang="en-GB" sz="2700" b="1" dirty="0" smtClean="0">
                <a:solidFill>
                  <a:srgbClr val="595959"/>
                </a:solidFill>
                <a:latin typeface="Raleway" panose="020B0604020202020204" charset="0"/>
              </a:rPr>
              <a:t>table.</a:t>
            </a:r>
            <a:endParaRPr lang="en-GB" sz="4000" b="1" dirty="0">
              <a:solidFill>
                <a:srgbClr val="595959"/>
              </a:solidFill>
              <a:latin typeface="Raleway" panose="020B0604020202020204" charset="0"/>
            </a:endParaRPr>
          </a:p>
        </p:txBody>
      </p:sp>
      <p:sp>
        <p:nvSpPr>
          <p:cNvPr id="3" name="Content Placeholder 2"/>
          <p:cNvSpPr>
            <a:spLocks noGrp="1"/>
          </p:cNvSpPr>
          <p:nvPr>
            <p:ph idx="1"/>
          </p:nvPr>
        </p:nvSpPr>
        <p:spPr>
          <a:xfrm>
            <a:off x="623064" y="2749307"/>
            <a:ext cx="9366307" cy="4554749"/>
          </a:xfrm>
        </p:spPr>
        <p:txBody>
          <a:bodyPr>
            <a:normAutofit/>
          </a:bodyPr>
          <a:lstStyle/>
          <a:p>
            <a:pPr marL="0" indent="0">
              <a:buNone/>
            </a:pPr>
            <a:r>
              <a:rPr lang="en-US" sz="2200" dirty="0"/>
              <a:t>1. What methods do you think were most effective in the Suffragette campaign?</a:t>
            </a:r>
            <a:endParaRPr lang="en-GB" sz="2200" dirty="0"/>
          </a:p>
          <a:p>
            <a:pPr marL="0" indent="0">
              <a:buNone/>
            </a:pPr>
            <a:r>
              <a:rPr lang="en-US" sz="2200" dirty="0"/>
              <a:t>2. Do you think the Suffragettes  would have had more success if they had used less extreme measures?</a:t>
            </a:r>
            <a:endParaRPr lang="en-GB" sz="2200" dirty="0"/>
          </a:p>
          <a:p>
            <a:pPr marL="0" indent="0">
              <a:buNone/>
            </a:pPr>
            <a:r>
              <a:rPr lang="en-US" sz="2200" dirty="0"/>
              <a:t>3. What methods do you think the Suffragettes would have used if they had been active today?</a:t>
            </a:r>
            <a:endParaRPr lang="en-GB" sz="2200" dirty="0"/>
          </a:p>
          <a:p>
            <a:pPr marL="0" indent="0">
              <a:buNone/>
            </a:pPr>
            <a:r>
              <a:rPr lang="en-US" sz="2200" dirty="0"/>
              <a:t>4. Were the Suffragettes right to have paused their campaign during the First</a:t>
            </a:r>
            <a:r>
              <a:rPr lang="en-GB" sz="2200" dirty="0"/>
              <a:t> </a:t>
            </a:r>
            <a:r>
              <a:rPr lang="en-US" sz="2200" dirty="0"/>
              <a:t>World War and what might have happened if they had continued?</a:t>
            </a:r>
            <a:endParaRPr lang="en-GB" sz="2200" dirty="0"/>
          </a:p>
          <a:p>
            <a:pPr marL="0" indent="0">
              <a:buNone/>
            </a:pPr>
            <a:r>
              <a:rPr lang="en-US" sz="2200" dirty="0"/>
              <a:t>5. Does having no means of fair representation justify the Suffragettes breaking the law?</a:t>
            </a:r>
            <a:endParaRPr lang="en-GB" sz="2200" dirty="0"/>
          </a:p>
          <a:p>
            <a:pPr marL="0" indent="0">
              <a:buNone/>
            </a:pPr>
            <a:r>
              <a:rPr lang="en-US" sz="2200" dirty="0"/>
              <a:t>6. Is it ever justifiable to break the law as part of a political campaign</a:t>
            </a:r>
            <a:r>
              <a:rPr lang="en-US" sz="2200" dirty="0" smtClean="0"/>
              <a:t>?</a:t>
            </a:r>
            <a:endParaRPr lang="en-GB" sz="2200" dirty="0"/>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479169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p:nvPr/>
        </p:nvSpPr>
        <p:spPr>
          <a:xfrm>
            <a:off x="364325" y="1162150"/>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smtClean="0">
                <a:solidFill>
                  <a:srgbClr val="861533"/>
                </a:solidFill>
                <a:latin typeface="Prompt"/>
                <a:cs typeface="Prompt"/>
                <a:sym typeface="Prompt"/>
              </a:rPr>
              <a:t>LESSON</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66" name="Google Shape;66;p14"/>
          <p:cNvSpPr txBox="1"/>
          <p:nvPr/>
        </p:nvSpPr>
        <p:spPr>
          <a:xfrm>
            <a:off x="1760300" y="1804750"/>
            <a:ext cx="1878900" cy="98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i="0" u="none" strike="noStrike" cap="none">
              <a:solidFill>
                <a:schemeClr val="dk2"/>
              </a:solidFill>
              <a:latin typeface="Raleway ExtraBold"/>
              <a:ea typeface="Raleway ExtraBold"/>
              <a:cs typeface="Raleway ExtraBold"/>
              <a:sym typeface="Raleway ExtraBold"/>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68" name="Google Shape;68;p14"/>
          <p:cNvSpPr txBox="1"/>
          <p:nvPr/>
        </p:nvSpPr>
        <p:spPr>
          <a:xfrm>
            <a:off x="364325" y="1855025"/>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a:solidFill>
                  <a:srgbClr val="861533"/>
                </a:solidFill>
                <a:latin typeface="Prompt"/>
                <a:ea typeface="Prompt"/>
                <a:cs typeface="Prompt"/>
                <a:sym typeface="Prompt"/>
              </a:rPr>
              <a:t>DURATION</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69" name="Google Shape;69;p14"/>
          <p:cNvSpPr txBox="1"/>
          <p:nvPr/>
        </p:nvSpPr>
        <p:spPr>
          <a:xfrm>
            <a:off x="1760300" y="1162150"/>
            <a:ext cx="12312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LEARNING OBJECTIVES OF THIS PHASE</a:t>
            </a:r>
            <a:endParaRPr sz="1100"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70" name="Google Shape;70;p14"/>
          <p:cNvSpPr txBox="1"/>
          <p:nvPr/>
        </p:nvSpPr>
        <p:spPr>
          <a:xfrm>
            <a:off x="3686875" y="1238350"/>
            <a:ext cx="3190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TO WHICH GCE LEARNING OBJECTIVE DOES THIS PHASE CONTRIBUTE?</a:t>
            </a:r>
            <a:endParaRPr sz="1100"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71" name="Google Shape;71;p14"/>
          <p:cNvSpPr txBox="1"/>
          <p:nvPr/>
        </p:nvSpPr>
        <p:spPr>
          <a:xfrm>
            <a:off x="3674400" y="2149450"/>
            <a:ext cx="3190800" cy="26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TO WHICH SUBJECT IT IS CONNECTED</a:t>
            </a:r>
            <a:r>
              <a:rPr lang="it" sz="1100" b="1" dirty="0" smtClean="0">
                <a:solidFill>
                  <a:srgbClr val="861533"/>
                </a:solidFill>
                <a:latin typeface="Prompt"/>
                <a:ea typeface="Prompt"/>
                <a:cs typeface="Prompt"/>
                <a:sym typeface="Prompt"/>
              </a:rPr>
              <a:t>?</a:t>
            </a:r>
          </a:p>
          <a:p>
            <a:pPr marL="0" marR="0" lvl="0" indent="0" algn="l" rtl="0">
              <a:lnSpc>
                <a:spcPct val="100000"/>
              </a:lnSpc>
              <a:spcBef>
                <a:spcPts val="0"/>
              </a:spcBef>
              <a:spcAft>
                <a:spcPts val="0"/>
              </a:spcAft>
              <a:buClr>
                <a:srgbClr val="000000"/>
              </a:buClr>
              <a:buSzPts val="1100"/>
              <a:buFont typeface="Arial"/>
              <a:buNone/>
            </a:pPr>
            <a:endParaRPr sz="1100" b="1" i="0" u="none" strike="noStrike" cap="none" dirty="0">
              <a:solidFill>
                <a:srgbClr val="861533"/>
              </a:solidFill>
              <a:latin typeface="Raleway" panose="020B0604020202020204" charset="0"/>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r>
              <a:rPr lang="en-GB" sz="1100" b="1" dirty="0" smtClean="0">
                <a:solidFill>
                  <a:srgbClr val="861533"/>
                </a:solidFill>
                <a:latin typeface="Raleway" panose="020B0604020202020204" charset="0"/>
                <a:ea typeface="Prompt"/>
                <a:cs typeface="Prompt"/>
                <a:sym typeface="Prompt"/>
              </a:rPr>
              <a:t>PHSE/CITIZENSHIP</a:t>
            </a:r>
            <a:endParaRPr sz="1100" b="1" i="0" u="none" strike="noStrike" cap="none" dirty="0">
              <a:solidFill>
                <a:srgbClr val="861533"/>
              </a:solidFill>
              <a:latin typeface="Raleway" panose="020B0604020202020204" charset="0"/>
              <a:ea typeface="Prompt"/>
              <a:cs typeface="Prompt"/>
              <a:sym typeface="Prompt"/>
            </a:endParaRPr>
          </a:p>
        </p:txBody>
      </p:sp>
      <p:sp>
        <p:nvSpPr>
          <p:cNvPr id="72" name="Google Shape;72;p14"/>
          <p:cNvSpPr txBox="1"/>
          <p:nvPr/>
        </p:nvSpPr>
        <p:spPr>
          <a:xfrm>
            <a:off x="392513" y="2915751"/>
            <a:ext cx="2700900" cy="343036"/>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WHAT TEACHER DOES</a:t>
            </a:r>
            <a:endParaRPr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73" name="Google Shape;73;p14"/>
          <p:cNvSpPr txBox="1"/>
          <p:nvPr/>
        </p:nvSpPr>
        <p:spPr>
          <a:xfrm>
            <a:off x="448375" y="1349200"/>
            <a:ext cx="4038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dirty="0">
                <a:solidFill>
                  <a:srgbClr val="666666"/>
                </a:solidFill>
                <a:latin typeface="Raleway ExtraBold"/>
                <a:ea typeface="Raleway ExtraBold"/>
                <a:cs typeface="Raleway ExtraBold"/>
                <a:sym typeface="Raleway ExtraBold"/>
              </a:rPr>
              <a:t>3</a:t>
            </a:r>
            <a:endParaRPr sz="2400" i="0" u="none" strike="noStrike" cap="none" dirty="0">
              <a:solidFill>
                <a:srgbClr val="3174BA"/>
              </a:solidFill>
              <a:latin typeface="Raleway ExtraBold"/>
              <a:ea typeface="Raleway ExtraBold"/>
              <a:cs typeface="Raleway ExtraBold"/>
              <a:sym typeface="Raleway ExtraBold"/>
            </a:endParaRPr>
          </a:p>
        </p:txBody>
      </p:sp>
      <p:sp>
        <p:nvSpPr>
          <p:cNvPr id="74" name="Google Shape;74;p14"/>
          <p:cNvSpPr txBox="1"/>
          <p:nvPr/>
        </p:nvSpPr>
        <p:spPr>
          <a:xfrm>
            <a:off x="448375" y="2111200"/>
            <a:ext cx="6576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dirty="0">
                <a:solidFill>
                  <a:srgbClr val="666666"/>
                </a:solidFill>
                <a:latin typeface="Raleway ExtraBold"/>
                <a:ea typeface="Raleway ExtraBold"/>
                <a:cs typeface="Raleway ExtraBold"/>
                <a:sym typeface="Raleway ExtraBold"/>
              </a:rPr>
              <a:t>1</a:t>
            </a:r>
            <a:r>
              <a:rPr lang="it" sz="1800" dirty="0" smtClean="0">
                <a:solidFill>
                  <a:srgbClr val="666666"/>
                </a:solidFill>
                <a:latin typeface="Raleway ExtraBold"/>
                <a:ea typeface="Raleway ExtraBold"/>
                <a:cs typeface="Raleway ExtraBold"/>
                <a:sym typeface="Raleway ExtraBold"/>
              </a:rPr>
              <a:t>h</a:t>
            </a:r>
            <a:endParaRPr sz="1800" i="0" u="none" strike="noStrike" cap="none" dirty="0">
              <a:solidFill>
                <a:srgbClr val="3174BA"/>
              </a:solidFill>
              <a:latin typeface="Raleway ExtraBold"/>
              <a:ea typeface="Raleway ExtraBold"/>
              <a:cs typeface="Raleway ExtraBold"/>
              <a:sym typeface="Raleway ExtraBold"/>
            </a:endParaRPr>
          </a:p>
        </p:txBody>
      </p:sp>
      <p:sp>
        <p:nvSpPr>
          <p:cNvPr id="75" name="Google Shape;75;p14"/>
          <p:cNvSpPr txBox="1"/>
          <p:nvPr/>
        </p:nvSpPr>
        <p:spPr>
          <a:xfrm>
            <a:off x="392513" y="3175590"/>
            <a:ext cx="6412800" cy="550741"/>
          </a:xfrm>
          <a:prstGeom prst="rect">
            <a:avLst/>
          </a:prstGeom>
          <a:noFill/>
          <a:ln>
            <a:noFill/>
          </a:ln>
        </p:spPr>
        <p:txBody>
          <a:bodyPr spcFirstLastPara="1" wrap="square" lIns="91425" tIns="91425" rIns="91425" bIns="91425" anchor="t" anchorCtr="0">
            <a:noAutofit/>
          </a:bodyPr>
          <a:lstStyle/>
          <a:p>
            <a:pPr lvl="0">
              <a:buClr>
                <a:schemeClr val="dk1"/>
              </a:buClr>
              <a:buSzPts val="1100"/>
            </a:pPr>
            <a:r>
              <a:rPr lang="en-GB" sz="1100" i="0" u="none" strike="noStrike" cap="none" dirty="0" smtClean="0">
                <a:solidFill>
                  <a:srgbClr val="595959"/>
                </a:solidFill>
                <a:latin typeface="Raleway" panose="020B0604020202020204" charset="0"/>
                <a:ea typeface="Prompt"/>
                <a:cs typeface="Prompt"/>
                <a:sym typeface="Prompt"/>
              </a:rPr>
              <a:t>Use resources provided to encourage children to think about why women got the vote and why that is so important.</a:t>
            </a:r>
            <a:endParaRPr sz="1100" i="0" u="none" strike="noStrike" cap="none" dirty="0">
              <a:solidFill>
                <a:srgbClr val="595959"/>
              </a:solidFill>
              <a:latin typeface="Raleway" panose="020B0604020202020204" charset="0"/>
              <a:ea typeface="Prompt"/>
              <a:cs typeface="Prompt"/>
              <a:sym typeface="Prompt"/>
            </a:endParaRPr>
          </a:p>
        </p:txBody>
      </p:sp>
      <p:sp>
        <p:nvSpPr>
          <p:cNvPr id="76" name="Google Shape;76;p14"/>
          <p:cNvSpPr txBox="1"/>
          <p:nvPr/>
        </p:nvSpPr>
        <p:spPr>
          <a:xfrm>
            <a:off x="424050" y="4231559"/>
            <a:ext cx="6767350" cy="1029900"/>
          </a:xfrm>
          <a:prstGeom prst="rect">
            <a:avLst/>
          </a:prstGeom>
          <a:noFill/>
          <a:ln>
            <a:noFill/>
          </a:ln>
        </p:spPr>
        <p:txBody>
          <a:bodyPr spcFirstLastPara="1" wrap="square" lIns="91425" tIns="91425" rIns="91425" bIns="91425" anchor="t" anchorCtr="0">
            <a:noAutofit/>
          </a:bodyPr>
          <a:lstStyle/>
          <a:p>
            <a:pPr marL="342900" indent="-342900">
              <a:buAutoNum type="arabicPeriod"/>
            </a:pPr>
            <a:r>
              <a:rPr lang="en-GB" sz="1200" b="1" dirty="0">
                <a:solidFill>
                  <a:srgbClr val="595959"/>
                </a:solidFill>
                <a:latin typeface="Raleway" panose="020B0604020202020204" charset="0"/>
              </a:rPr>
              <a:t>SETTING THE SCENE – WHY DID WOMEN WANT THE VOTE? Engage- true/false statements</a:t>
            </a:r>
          </a:p>
          <a:p>
            <a:pPr marL="342900" indent="-342900">
              <a:buFontTx/>
              <a:buAutoNum type="arabicPeriod"/>
            </a:pPr>
            <a:r>
              <a:rPr lang="en-GB" sz="1200" b="1" dirty="0">
                <a:solidFill>
                  <a:srgbClr val="595959"/>
                </a:solidFill>
                <a:latin typeface="Raleway" panose="020B0604020202020204" charset="0"/>
              </a:rPr>
              <a:t> Develop with Clip and information task  </a:t>
            </a:r>
            <a:r>
              <a:rPr lang="en-US" sz="1200" dirty="0">
                <a:solidFill>
                  <a:srgbClr val="595959"/>
                </a:solidFill>
                <a:latin typeface="Raleway" panose="020B0604020202020204" charset="0"/>
              </a:rPr>
              <a:t>Why did the Suffragettes feel so strongly about being able to vote? </a:t>
            </a:r>
            <a:endParaRPr lang="en-US" sz="1200" dirty="0" smtClean="0">
              <a:solidFill>
                <a:srgbClr val="595959"/>
              </a:solidFill>
              <a:latin typeface="Raleway" panose="020B0604020202020204" charset="0"/>
            </a:endParaRPr>
          </a:p>
          <a:p>
            <a:r>
              <a:rPr lang="en-US" sz="1200" b="1" dirty="0" smtClean="0">
                <a:solidFill>
                  <a:srgbClr val="595959"/>
                </a:solidFill>
                <a:latin typeface="Raleway" panose="020B0604020202020204" charset="0"/>
              </a:rPr>
              <a:t>Activity </a:t>
            </a:r>
            <a:r>
              <a:rPr lang="en-US" sz="1200" b="1" dirty="0">
                <a:solidFill>
                  <a:srgbClr val="595959"/>
                </a:solidFill>
                <a:latin typeface="Raleway" panose="020B0604020202020204" charset="0"/>
              </a:rPr>
              <a:t>One Use the evidence you have been given to help you discuss the question</a:t>
            </a:r>
          </a:p>
          <a:p>
            <a:pPr marL="0" indent="0">
              <a:buNone/>
            </a:pPr>
            <a:endParaRPr lang="en-GB" sz="1200" dirty="0">
              <a:solidFill>
                <a:srgbClr val="595959"/>
              </a:solidFill>
              <a:latin typeface="Raleway" panose="020B0604020202020204" charset="0"/>
            </a:endParaRPr>
          </a:p>
        </p:txBody>
      </p:sp>
      <p:sp>
        <p:nvSpPr>
          <p:cNvPr id="78" name="Google Shape;78;p14"/>
          <p:cNvSpPr txBox="1"/>
          <p:nvPr/>
        </p:nvSpPr>
        <p:spPr>
          <a:xfrm>
            <a:off x="396897" y="5648071"/>
            <a:ext cx="7037711" cy="1792695"/>
          </a:xfrm>
          <a:prstGeom prst="rect">
            <a:avLst/>
          </a:prstGeom>
          <a:noFill/>
          <a:ln>
            <a:noFill/>
          </a:ln>
        </p:spPr>
        <p:txBody>
          <a:bodyPr spcFirstLastPara="1" wrap="square" lIns="91425" tIns="91425" rIns="91425" bIns="91425" anchor="t" anchorCtr="0">
            <a:noAutofit/>
          </a:bodyPr>
          <a:lstStyle/>
          <a:p>
            <a:pPr marL="342900" indent="-342900">
              <a:buAutoNum type="arabicPeriod"/>
            </a:pPr>
            <a:r>
              <a:rPr lang="en-GB" sz="1200" b="1" dirty="0">
                <a:solidFill>
                  <a:srgbClr val="595959"/>
                </a:solidFill>
              </a:rPr>
              <a:t>Teacher- facts about voting, voting today</a:t>
            </a:r>
          </a:p>
          <a:p>
            <a:pPr marL="342900" indent="-342900">
              <a:buAutoNum type="arabicPeriod"/>
            </a:pPr>
            <a:r>
              <a:rPr lang="en-GB" sz="1200" b="1" dirty="0">
                <a:solidFill>
                  <a:srgbClr val="595959"/>
                </a:solidFill>
              </a:rPr>
              <a:t>How did women  get the vote?  Evaluating the evidence – views on Emily Davison</a:t>
            </a:r>
          </a:p>
          <a:p>
            <a:r>
              <a:rPr lang="en-GB" sz="1200" b="1" dirty="0">
                <a:solidFill>
                  <a:srgbClr val="595959"/>
                </a:solidFill>
              </a:rPr>
              <a:t> Activity </a:t>
            </a:r>
            <a:r>
              <a:rPr lang="en-GB" sz="1200" b="1" dirty="0" smtClean="0">
                <a:solidFill>
                  <a:srgbClr val="595959"/>
                </a:solidFill>
              </a:rPr>
              <a:t>Two: </a:t>
            </a:r>
            <a:r>
              <a:rPr lang="en-GB" sz="1200" dirty="0" smtClean="0">
                <a:solidFill>
                  <a:srgbClr val="595959"/>
                </a:solidFill>
              </a:rPr>
              <a:t>Decision Making - Were </a:t>
            </a:r>
            <a:r>
              <a:rPr lang="en-GB" sz="1200" dirty="0">
                <a:solidFill>
                  <a:srgbClr val="595959"/>
                </a:solidFill>
              </a:rPr>
              <a:t>the methods used by the Suffragettes acceptable as away </a:t>
            </a:r>
            <a:r>
              <a:rPr lang="en-GB" sz="1200" dirty="0" err="1">
                <a:solidFill>
                  <a:srgbClr val="595959"/>
                </a:solidFill>
              </a:rPr>
              <a:t>fo</a:t>
            </a:r>
            <a:r>
              <a:rPr lang="en-GB" sz="1200" dirty="0">
                <a:solidFill>
                  <a:srgbClr val="595959"/>
                </a:solidFill>
              </a:rPr>
              <a:t> getting women the vote? </a:t>
            </a:r>
          </a:p>
          <a:p>
            <a:r>
              <a:rPr lang="en-GB" sz="1200" u="sng" dirty="0">
                <a:solidFill>
                  <a:srgbClr val="595959"/>
                </a:solidFill>
              </a:rPr>
              <a:t>Part One </a:t>
            </a:r>
            <a:r>
              <a:rPr lang="en-GB" sz="1200" dirty="0">
                <a:solidFill>
                  <a:srgbClr val="595959"/>
                </a:solidFill>
              </a:rPr>
              <a:t> Work in Groups Review the methods the Suffragettes used  Were these acceptable or not acceptable? Use the resources provided.  Complete the table </a:t>
            </a:r>
          </a:p>
          <a:p>
            <a:r>
              <a:rPr lang="en-GB" sz="1200" u="sng" dirty="0">
                <a:solidFill>
                  <a:srgbClr val="595959"/>
                </a:solidFill>
                <a:effectLst>
                  <a:outerShdw blurRad="38100" dist="38100" dir="2700000" algn="tl">
                    <a:srgbClr val="000000">
                      <a:alpha val="43137"/>
                    </a:srgbClr>
                  </a:outerShdw>
                </a:effectLst>
              </a:rPr>
              <a:t>Part Two </a:t>
            </a:r>
            <a:r>
              <a:rPr lang="en-GB" sz="1200" dirty="0">
                <a:solidFill>
                  <a:srgbClr val="595959"/>
                </a:solidFill>
                <a:effectLst>
                  <a:outerShdw blurRad="38100" dist="38100" dir="2700000" algn="tl">
                    <a:srgbClr val="000000">
                      <a:alpha val="43137"/>
                    </a:srgbClr>
                  </a:outerShdw>
                </a:effectLst>
              </a:rPr>
              <a:t>Should the Government Pardon the Suffragettes</a:t>
            </a:r>
          </a:p>
          <a:p>
            <a:r>
              <a:rPr lang="en-GB" sz="1200" dirty="0">
                <a:solidFill>
                  <a:srgbClr val="595959"/>
                </a:solidFill>
                <a:effectLst>
                  <a:outerShdw blurRad="38100" dist="38100" dir="2700000" algn="tl">
                    <a:srgbClr val="000000">
                      <a:alpha val="43137"/>
                    </a:srgbClr>
                  </a:outerShdw>
                </a:effectLst>
              </a:rPr>
              <a:t> Use your evidence sheets to come to a group decision? You will need to justify your group’s decision and feed back to the class   </a:t>
            </a:r>
          </a:p>
          <a:p>
            <a:pPr marL="0" indent="0">
              <a:buNone/>
            </a:pPr>
            <a:endParaRPr lang="en-GB" sz="1200" dirty="0">
              <a:solidFill>
                <a:srgbClr val="595959"/>
              </a:solidFill>
              <a:latin typeface="Raleway" panose="020B0604020202020204" charset="0"/>
            </a:endParaRPr>
          </a:p>
        </p:txBody>
      </p:sp>
      <p:sp>
        <p:nvSpPr>
          <p:cNvPr id="80" name="Google Shape;80;p14"/>
          <p:cNvSpPr txBox="1"/>
          <p:nvPr/>
        </p:nvSpPr>
        <p:spPr>
          <a:xfrm>
            <a:off x="392513" y="3487948"/>
            <a:ext cx="43476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TEACHER’S ACTIVITIES</a:t>
            </a:r>
            <a:endParaRPr sz="1400" b="0" i="0" u="none" strike="noStrike" cap="none" dirty="0">
              <a:solidFill>
                <a:srgbClr val="861533"/>
              </a:solidFill>
              <a:sym typeface="Arial"/>
            </a:endParaRPr>
          </a:p>
        </p:txBody>
      </p:sp>
      <p:sp>
        <p:nvSpPr>
          <p:cNvPr id="81" name="Google Shape;81;p14"/>
          <p:cNvSpPr txBox="1"/>
          <p:nvPr/>
        </p:nvSpPr>
        <p:spPr>
          <a:xfrm>
            <a:off x="7339000" y="4210463"/>
            <a:ext cx="2815200" cy="2534175"/>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82" name="Google Shape;82;p14"/>
          <p:cNvSpPr txBox="1"/>
          <p:nvPr/>
        </p:nvSpPr>
        <p:spPr>
          <a:xfrm>
            <a:off x="1760300" y="1804750"/>
            <a:ext cx="1878900" cy="98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100" dirty="0" smtClean="0">
                <a:solidFill>
                  <a:schemeClr val="dk2"/>
                </a:solidFill>
                <a:latin typeface="Raleway ExtraBold"/>
                <a:ea typeface="Raleway ExtraBold"/>
                <a:cs typeface="Raleway ExtraBold"/>
                <a:sym typeface="Raleway ExtraBold"/>
              </a:rPr>
              <a:t>TBC</a:t>
            </a:r>
            <a:endParaRPr sz="1400" b="1" i="0" u="none" strike="noStrike" cap="none" dirty="0">
              <a:solidFill>
                <a:srgbClr val="3174BA"/>
              </a:solidFill>
              <a:latin typeface="Prompt"/>
              <a:ea typeface="Prompt"/>
              <a:cs typeface="Prompt"/>
              <a:sym typeface="Prompt"/>
            </a:endParaRPr>
          </a:p>
        </p:txBody>
      </p:sp>
      <p:sp>
        <p:nvSpPr>
          <p:cNvPr id="84" name="Google Shape;84;p14"/>
          <p:cNvSpPr/>
          <p:nvPr/>
        </p:nvSpPr>
        <p:spPr>
          <a:xfrm rot="10800000" flipH="1">
            <a:off x="432363" y="2827728"/>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4"/>
          <p:cNvSpPr txBox="1"/>
          <p:nvPr/>
        </p:nvSpPr>
        <p:spPr>
          <a:xfrm>
            <a:off x="8275325" y="1162150"/>
            <a:ext cx="1878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800" b="1" i="1" dirty="0">
                <a:solidFill>
                  <a:srgbClr val="861533"/>
                </a:solidFill>
                <a:latin typeface="Prompt"/>
                <a:ea typeface="Prompt"/>
                <a:cs typeface="Prompt"/>
                <a:sym typeface="Prompt"/>
              </a:rPr>
              <a:t>FROM THE SAT</a:t>
            </a:r>
            <a:endParaRPr sz="1800" b="1" i="1"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87" name="Google Shape;87;p14"/>
          <p:cNvSpPr txBox="1"/>
          <p:nvPr/>
        </p:nvSpPr>
        <p:spPr>
          <a:xfrm>
            <a:off x="7741300" y="1847950"/>
            <a:ext cx="2412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861533"/>
                </a:solidFill>
                <a:latin typeface="Prompt"/>
                <a:ea typeface="Prompt"/>
                <a:cs typeface="Prompt"/>
                <a:sym typeface="Prompt"/>
              </a:rPr>
              <a:t>BIG IDEA</a:t>
            </a:r>
            <a:endParaRPr sz="1100" b="1" i="1" dirty="0">
              <a:solidFill>
                <a:srgbClr val="861533"/>
              </a:solidFill>
              <a:latin typeface="Prompt"/>
              <a:ea typeface="Prompt"/>
              <a:cs typeface="Prompt"/>
              <a:sym typeface="Prompt"/>
            </a:endParaRPr>
          </a:p>
          <a:p>
            <a:pPr marL="0" marR="0" lvl="0" indent="0" algn="r" rtl="0">
              <a:lnSpc>
                <a:spcPct val="100000"/>
              </a:lnSpc>
              <a:spcBef>
                <a:spcPts val="0"/>
              </a:spcBef>
              <a:spcAft>
                <a:spcPts val="0"/>
              </a:spcAft>
              <a:buClr>
                <a:srgbClr val="000000"/>
              </a:buClr>
              <a:buSzPts val="1100"/>
              <a:buFont typeface="Arial"/>
              <a:buNone/>
            </a:pPr>
            <a:r>
              <a:rPr lang="it" sz="1800" b="1" i="1" dirty="0">
                <a:solidFill>
                  <a:srgbClr val="861533"/>
                </a:solidFill>
                <a:latin typeface="Prompt"/>
                <a:ea typeface="Prompt"/>
                <a:cs typeface="Prompt"/>
                <a:sym typeface="Prompt"/>
              </a:rPr>
              <a:t>WHAT IS </a:t>
            </a:r>
            <a:r>
              <a:rPr lang="it" sz="1800" b="1" i="1" dirty="0" smtClean="0">
                <a:solidFill>
                  <a:srgbClr val="861533"/>
                </a:solidFill>
                <a:latin typeface="Prompt"/>
                <a:ea typeface="Prompt"/>
                <a:cs typeface="Prompt"/>
                <a:sym typeface="Prompt"/>
              </a:rPr>
              <a:t>IT</a:t>
            </a:r>
            <a:endParaRPr sz="1800" b="1" i="1" dirty="0">
              <a:solidFill>
                <a:srgbClr val="861533"/>
              </a:solidFill>
              <a:latin typeface="Prompt"/>
              <a:ea typeface="Prompt"/>
              <a:cs typeface="Prompt"/>
              <a:sym typeface="Prompt"/>
            </a:endParaRPr>
          </a:p>
        </p:txBody>
      </p:sp>
      <p:sp>
        <p:nvSpPr>
          <p:cNvPr id="88" name="Google Shape;88;p14"/>
          <p:cNvSpPr txBox="1"/>
          <p:nvPr/>
        </p:nvSpPr>
        <p:spPr>
          <a:xfrm>
            <a:off x="7823568" y="3844694"/>
            <a:ext cx="2412900" cy="350675"/>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861533"/>
                </a:solidFill>
                <a:latin typeface="Prompt"/>
                <a:ea typeface="Prompt"/>
                <a:cs typeface="Prompt"/>
                <a:sym typeface="Prompt"/>
              </a:rPr>
              <a:t>LEARNING OUTCOME</a:t>
            </a:r>
            <a:endParaRPr sz="1100" b="1" i="1"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89" name="Google Shape;89;p14"/>
          <p:cNvSpPr txBox="1"/>
          <p:nvPr/>
        </p:nvSpPr>
        <p:spPr>
          <a:xfrm>
            <a:off x="7430224" y="4145233"/>
            <a:ext cx="2815200" cy="1831156"/>
          </a:xfrm>
          <a:prstGeom prst="rect">
            <a:avLst/>
          </a:prstGeom>
          <a:noFill/>
          <a:ln>
            <a:noFill/>
          </a:ln>
        </p:spPr>
        <p:txBody>
          <a:bodyPr spcFirstLastPara="1" wrap="square" lIns="91425" tIns="91425" rIns="91425" bIns="91425" anchor="t" anchorCtr="0">
            <a:noAutofit/>
          </a:bodyPr>
          <a:lstStyle/>
          <a:p>
            <a:pPr algn="r"/>
            <a:r>
              <a:rPr lang="en-GB" sz="1100" dirty="0">
                <a:solidFill>
                  <a:srgbClr val="595959"/>
                </a:solidFill>
                <a:latin typeface="Raleway" panose="020B0604020202020204" charset="0"/>
              </a:rPr>
              <a:t>Learners will be able to:</a:t>
            </a:r>
          </a:p>
          <a:p>
            <a:pPr algn="r"/>
            <a:r>
              <a:rPr lang="en-GB" sz="1100" dirty="0">
                <a:solidFill>
                  <a:srgbClr val="595959"/>
                </a:solidFill>
                <a:latin typeface="Raleway" panose="020B0604020202020204" charset="0"/>
              </a:rPr>
              <a:t>Describe why women in Britain wanted to have the vote in 1900 </a:t>
            </a:r>
          </a:p>
          <a:p>
            <a:pPr algn="r"/>
            <a:r>
              <a:rPr lang="en-GB" sz="1100" dirty="0">
                <a:solidFill>
                  <a:srgbClr val="595959"/>
                </a:solidFill>
                <a:latin typeface="Raleway" panose="020B0604020202020204" charset="0"/>
              </a:rPr>
              <a:t>Explain the different peaceful and non peaceful ways that women fought for the right to vote </a:t>
            </a:r>
          </a:p>
          <a:p>
            <a:pPr algn="r"/>
            <a:r>
              <a:rPr lang="en-GB" sz="1100" dirty="0">
                <a:solidFill>
                  <a:srgbClr val="595959"/>
                </a:solidFill>
                <a:latin typeface="Raleway" panose="020B0604020202020204" charset="0"/>
              </a:rPr>
              <a:t>Evaluate the Suffragette/Suffragist campaigns and the use of violence to make a protest</a:t>
            </a:r>
          </a:p>
          <a:p>
            <a:pPr algn="r"/>
            <a:r>
              <a:rPr lang="en-GB" sz="1100" dirty="0">
                <a:solidFill>
                  <a:srgbClr val="595959"/>
                </a:solidFill>
                <a:latin typeface="Raleway" panose="020B0604020202020204" charset="0"/>
              </a:rPr>
              <a:t>Express a personal view on what impact that has had on women's lives today.</a:t>
            </a:r>
          </a:p>
          <a:p>
            <a:pPr algn="r"/>
            <a:endParaRPr lang="en-GB" sz="1100" dirty="0">
              <a:solidFill>
                <a:srgbClr val="595959"/>
              </a:solidFill>
              <a:latin typeface="Raleway" panose="020B0604020202020204" charset="0"/>
            </a:endParaRPr>
          </a:p>
        </p:txBody>
      </p:sp>
      <p:grpSp>
        <p:nvGrpSpPr>
          <p:cNvPr id="3" name="Group 2"/>
          <p:cNvGrpSpPr/>
          <p:nvPr/>
        </p:nvGrpSpPr>
        <p:grpSpPr>
          <a:xfrm>
            <a:off x="364325" y="290950"/>
            <a:ext cx="9872150" cy="776917"/>
            <a:chOff x="364325" y="290950"/>
            <a:chExt cx="9872150" cy="776917"/>
          </a:xfrm>
        </p:grpSpPr>
        <p:pic>
          <p:nvPicPr>
            <p:cNvPr id="6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8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9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pic>
        <p:nvPicPr>
          <p:cNvPr id="91" name="Google Shape;91;p14"/>
          <p:cNvPicPr preferRelativeResize="0"/>
          <p:nvPr/>
        </p:nvPicPr>
        <p:blipFill>
          <a:blip r:embed="rId4">
            <a:alphaModFix/>
          </a:blip>
          <a:stretch>
            <a:fillRect/>
          </a:stretch>
        </p:blipFill>
        <p:spPr>
          <a:xfrm>
            <a:off x="9280750" y="6717473"/>
            <a:ext cx="955718" cy="334501"/>
          </a:xfrm>
          <a:prstGeom prst="rect">
            <a:avLst/>
          </a:prstGeom>
          <a:noFill/>
          <a:ln>
            <a:noFill/>
          </a:ln>
        </p:spPr>
      </p:pic>
      <p:grpSp>
        <p:nvGrpSpPr>
          <p:cNvPr id="4" name="Group 3"/>
          <p:cNvGrpSpPr/>
          <p:nvPr/>
        </p:nvGrpSpPr>
        <p:grpSpPr>
          <a:xfrm>
            <a:off x="424050" y="3799374"/>
            <a:ext cx="6500700" cy="376800"/>
            <a:chOff x="424050" y="4529704"/>
            <a:chExt cx="6500700" cy="376800"/>
          </a:xfrm>
          <a:solidFill>
            <a:srgbClr val="861533"/>
          </a:solidFill>
        </p:grpSpPr>
        <p:sp>
          <p:nvSpPr>
            <p:cNvPr id="77" name="Google Shape;77;p14"/>
            <p:cNvSpPr/>
            <p:nvPr/>
          </p:nvSpPr>
          <p:spPr>
            <a:xfrm>
              <a:off x="424050" y="4529704"/>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txBox="1"/>
            <p:nvPr/>
          </p:nvSpPr>
          <p:spPr>
            <a:xfrm>
              <a:off x="516725" y="4580125"/>
              <a:ext cx="4195200" cy="315600"/>
            </a:xfrm>
            <a:prstGeom prst="rect">
              <a:avLst/>
            </a:prstGeom>
            <a:grp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1 </a:t>
              </a:r>
              <a:r>
                <a:rPr lang="it" i="1" dirty="0" smtClean="0">
                  <a:solidFill>
                    <a:srgbClr val="FFFFFF"/>
                  </a:solidFill>
                  <a:latin typeface="Prompt SemiBold"/>
                  <a:ea typeface="Prompt"/>
                  <a:cs typeface="Prompt SemiBold"/>
                  <a:sym typeface="Prompt SemiBold"/>
                </a:rPr>
                <a:t>Let’s Get Engaged (15 mins)</a:t>
              </a:r>
              <a:endParaRPr i="1" dirty="0">
                <a:solidFill>
                  <a:srgbClr val="FFFFFF"/>
                </a:solidFill>
                <a:latin typeface="Prompt SemiBold"/>
                <a:ea typeface="Prompt SemiBold"/>
                <a:cs typeface="Prompt SemiBold"/>
                <a:sym typeface="Prompt SemiBold"/>
              </a:endParaRPr>
            </a:p>
          </p:txBody>
        </p:sp>
      </p:grpSp>
      <p:grpSp>
        <p:nvGrpSpPr>
          <p:cNvPr id="2" name="Group 1"/>
          <p:cNvGrpSpPr/>
          <p:nvPr/>
        </p:nvGrpSpPr>
        <p:grpSpPr>
          <a:xfrm>
            <a:off x="432363" y="5289151"/>
            <a:ext cx="6500700" cy="376800"/>
            <a:chOff x="462100" y="5834400"/>
            <a:chExt cx="6500700" cy="376800"/>
          </a:xfrm>
          <a:solidFill>
            <a:srgbClr val="861533"/>
          </a:solidFill>
        </p:grpSpPr>
        <p:sp>
          <p:nvSpPr>
            <p:cNvPr id="79" name="Google Shape;79;p14"/>
            <p:cNvSpPr/>
            <p:nvPr/>
          </p:nvSpPr>
          <p:spPr>
            <a:xfrm>
              <a:off x="462100" y="5834400"/>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txBox="1"/>
            <p:nvPr/>
          </p:nvSpPr>
          <p:spPr>
            <a:xfrm>
              <a:off x="573389" y="5884525"/>
              <a:ext cx="4670700"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2 </a:t>
              </a:r>
              <a:r>
                <a:rPr lang="it" i="1" dirty="0" smtClean="0">
                  <a:solidFill>
                    <a:srgbClr val="FFFFFF"/>
                  </a:solidFill>
                  <a:latin typeface="Prompt"/>
                  <a:ea typeface="Prompt"/>
                  <a:cs typeface="Prompt"/>
                  <a:sym typeface="Prompt"/>
                </a:rPr>
                <a:t>Developing our Thinking (35 mins)</a:t>
              </a:r>
              <a:endParaRPr i="1" dirty="0">
                <a:solidFill>
                  <a:srgbClr val="FFFFFF"/>
                </a:solidFill>
                <a:latin typeface="Prompt SemiBold"/>
                <a:ea typeface="Prompt SemiBold"/>
                <a:cs typeface="Prompt SemiBold"/>
                <a:sym typeface="Prompt SemiBold"/>
              </a:endParaRPr>
            </a:p>
          </p:txBody>
        </p:sp>
      </p:grpSp>
      <p:sp>
        <p:nvSpPr>
          <p:cNvPr id="32" name="Google Shape;89;p14"/>
          <p:cNvSpPr txBox="1"/>
          <p:nvPr/>
        </p:nvSpPr>
        <p:spPr>
          <a:xfrm>
            <a:off x="7430224" y="2346010"/>
            <a:ext cx="2815893" cy="1458494"/>
          </a:xfrm>
          <a:prstGeom prst="rect">
            <a:avLst/>
          </a:prstGeom>
          <a:noFill/>
          <a:ln>
            <a:noFill/>
          </a:ln>
        </p:spPr>
        <p:txBody>
          <a:bodyPr spcFirstLastPara="1" wrap="square" lIns="91425" tIns="91425" rIns="91425" bIns="91425" anchor="t" anchorCtr="0">
            <a:noAutofit/>
          </a:bodyPr>
          <a:lstStyle/>
          <a:p>
            <a:pPr marL="0" indent="0" algn="r">
              <a:buNone/>
            </a:pPr>
            <a:r>
              <a:rPr lang="en-GB" sz="1100" b="1" dirty="0">
                <a:solidFill>
                  <a:srgbClr val="595959"/>
                </a:solidFill>
                <a:latin typeface="Raleway" panose="020B0604020202020204" charset="0"/>
              </a:rPr>
              <a:t>Big Idea 2 </a:t>
            </a:r>
          </a:p>
          <a:p>
            <a:pPr marL="0" indent="0" algn="r">
              <a:buNone/>
            </a:pPr>
            <a:r>
              <a:rPr lang="en-GB" sz="1100" dirty="0">
                <a:solidFill>
                  <a:srgbClr val="595959"/>
                </a:solidFill>
                <a:latin typeface="Raleway" panose="020B0604020202020204" charset="0"/>
              </a:rPr>
              <a:t>Drivers of changing gender norms- social changes and new consciousness leading to legal changes- The Suffragettes Movement </a:t>
            </a:r>
          </a:p>
          <a:p>
            <a:pPr marL="0" indent="0" algn="r">
              <a:buNone/>
            </a:pPr>
            <a:r>
              <a:rPr lang="en-GB" sz="1100" b="1" dirty="0">
                <a:solidFill>
                  <a:srgbClr val="595959"/>
                </a:solidFill>
                <a:latin typeface="Raleway" panose="020B0604020202020204" charset="0"/>
              </a:rPr>
              <a:t>Big Idea 2 </a:t>
            </a:r>
          </a:p>
          <a:p>
            <a:pPr marL="0" indent="0" algn="r">
              <a:buNone/>
            </a:pPr>
            <a:r>
              <a:rPr lang="en-GB" sz="1100" dirty="0">
                <a:solidFill>
                  <a:srgbClr val="595959"/>
                </a:solidFill>
                <a:latin typeface="Raleway" panose="020B0604020202020204" charset="0"/>
              </a:rPr>
              <a:t>What is meant by a patriarchal society?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62443" y="1281213"/>
            <a:ext cx="8567632" cy="1620430"/>
          </a:xfrm>
          <a:solidFill>
            <a:srgbClr val="B3A2C7"/>
          </a:solidFill>
          <a:ln>
            <a:solidFill>
              <a:srgbClr val="7030A0"/>
            </a:solidFill>
          </a:ln>
        </p:spPr>
        <p:txBody>
          <a:bodyPr/>
          <a:lstStyle/>
          <a:p>
            <a:r>
              <a:rPr lang="en-GB" sz="4000" b="1" dirty="0">
                <a:solidFill>
                  <a:schemeClr val="bg1"/>
                </a:solidFill>
                <a:latin typeface="Raleway" panose="020B0604020202020204" charset="0"/>
              </a:rPr>
              <a:t>The Suffragettes</a:t>
            </a:r>
          </a:p>
        </p:txBody>
      </p:sp>
      <p:sp>
        <p:nvSpPr>
          <p:cNvPr id="4" name="Rectangle 3"/>
          <p:cNvSpPr/>
          <p:nvPr/>
        </p:nvSpPr>
        <p:spPr>
          <a:xfrm>
            <a:off x="1018235" y="3288306"/>
            <a:ext cx="7897270" cy="3139321"/>
          </a:xfrm>
          <a:prstGeom prst="rect">
            <a:avLst/>
          </a:prstGeom>
        </p:spPr>
        <p:txBody>
          <a:bodyPr wrap="square">
            <a:spAutoFit/>
          </a:bodyPr>
          <a:lstStyle/>
          <a:p>
            <a:r>
              <a:rPr lang="en-GB" sz="1800" dirty="0">
                <a:solidFill>
                  <a:srgbClr val="595959"/>
                </a:solidFill>
                <a:latin typeface="Raleway" panose="020B0604020202020204" charset="0"/>
              </a:rPr>
              <a:t>While </a:t>
            </a:r>
            <a:r>
              <a:rPr lang="en-GB" sz="1800" b="1" dirty="0">
                <a:solidFill>
                  <a:srgbClr val="595959"/>
                </a:solidFill>
                <a:latin typeface="Raleway" panose="020B0604020202020204" charset="0"/>
              </a:rPr>
              <a:t>suffragists</a:t>
            </a:r>
            <a:r>
              <a:rPr lang="en-GB" sz="1800" dirty="0">
                <a:solidFill>
                  <a:srgbClr val="595959"/>
                </a:solidFill>
                <a:latin typeface="Raleway" panose="020B0604020202020204" charset="0"/>
              </a:rPr>
              <a:t> used peaceful methods to achieve women’s suffrage, the </a:t>
            </a:r>
            <a:r>
              <a:rPr lang="en-GB" sz="1800" b="1" dirty="0">
                <a:solidFill>
                  <a:srgbClr val="595959"/>
                </a:solidFill>
                <a:latin typeface="Raleway" panose="020B0604020202020204" charset="0"/>
              </a:rPr>
              <a:t>suffragettes </a:t>
            </a:r>
            <a:r>
              <a:rPr lang="en-GB" sz="1800" dirty="0">
                <a:solidFill>
                  <a:srgbClr val="595959"/>
                </a:solidFill>
                <a:latin typeface="Raleway" panose="020B0604020202020204" charset="0"/>
              </a:rPr>
              <a:t>employed more militant tactics in their campaign</a:t>
            </a:r>
            <a:r>
              <a:rPr lang="en-GB" sz="1800" dirty="0" smtClean="0">
                <a:solidFill>
                  <a:srgbClr val="595959"/>
                </a:solidFill>
                <a:latin typeface="Raleway" panose="020B0604020202020204" charset="0"/>
              </a:rPr>
              <a:t>.</a:t>
            </a:r>
          </a:p>
          <a:p>
            <a:endParaRPr lang="en-GB" sz="1800" dirty="0">
              <a:solidFill>
                <a:srgbClr val="595959"/>
              </a:solidFill>
              <a:latin typeface="Raleway" panose="020B0604020202020204" charset="0"/>
            </a:endParaRPr>
          </a:p>
          <a:p>
            <a:r>
              <a:rPr lang="en-GB" sz="1800" dirty="0">
                <a:solidFill>
                  <a:srgbClr val="595959"/>
                </a:solidFill>
                <a:latin typeface="Raleway" panose="020B0604020202020204" charset="0"/>
              </a:rPr>
              <a:t>There were more than 1,300 suffragette arrests according to the England, Suffragettes Arrested, 1906-1914 collection</a:t>
            </a:r>
            <a:r>
              <a:rPr lang="en-GB" sz="1800" dirty="0" smtClean="0">
                <a:solidFill>
                  <a:srgbClr val="595959"/>
                </a:solidFill>
                <a:latin typeface="Raleway" panose="020B0604020202020204" charset="0"/>
              </a:rPr>
              <a:t>.</a:t>
            </a:r>
          </a:p>
          <a:p>
            <a:endParaRPr lang="en-GB" sz="1800" dirty="0">
              <a:solidFill>
                <a:srgbClr val="595959"/>
              </a:solidFill>
              <a:latin typeface="Raleway" panose="020B0604020202020204" charset="0"/>
            </a:endParaRPr>
          </a:p>
          <a:p>
            <a:r>
              <a:rPr lang="en-GB" sz="1800" dirty="0">
                <a:solidFill>
                  <a:srgbClr val="595959"/>
                </a:solidFill>
                <a:latin typeface="Raleway" panose="020B0604020202020204" charset="0"/>
              </a:rPr>
              <a:t>Many went on to be jailed, including leader Emmeline Pankhurst</a:t>
            </a:r>
            <a:r>
              <a:rPr lang="en-GB" sz="1800" dirty="0" smtClean="0">
                <a:solidFill>
                  <a:srgbClr val="595959"/>
                </a:solidFill>
                <a:latin typeface="Raleway" panose="020B0604020202020204" charset="0"/>
              </a:rPr>
              <a:t>.</a:t>
            </a:r>
          </a:p>
          <a:p>
            <a:endParaRPr lang="en-GB" sz="1800" dirty="0">
              <a:solidFill>
                <a:srgbClr val="595959"/>
              </a:solidFill>
              <a:latin typeface="Raleway" panose="020B0604020202020204" charset="0"/>
            </a:endParaRPr>
          </a:p>
          <a:p>
            <a:r>
              <a:rPr lang="en-GB" sz="1800" dirty="0">
                <a:solidFill>
                  <a:srgbClr val="595959"/>
                </a:solidFill>
                <a:latin typeface="Raleway" panose="020B0604020202020204" charset="0"/>
              </a:rPr>
              <a:t>As a founder member of the Woman’s Social and Political Union (WSPU), Ms Pankhurst was sentenced to repeated prison sentences as a result of her activities.</a:t>
            </a:r>
          </a:p>
        </p:txBody>
      </p:sp>
      <p:sp>
        <p:nvSpPr>
          <p:cNvPr id="5" name="Rectangle 4"/>
          <p:cNvSpPr/>
          <p:nvPr/>
        </p:nvSpPr>
        <p:spPr>
          <a:xfrm>
            <a:off x="1436511" y="1233679"/>
            <a:ext cx="4049507" cy="329770"/>
          </a:xfrm>
          <a:prstGeom prst="rect">
            <a:avLst/>
          </a:prstGeom>
        </p:spPr>
        <p:txBody>
          <a:bodyPr wrap="none">
            <a:spAutoFit/>
          </a:bodyPr>
          <a:lstStyle/>
          <a:p>
            <a:r>
              <a:rPr lang="en-GB" sz="1543" dirty="0">
                <a:solidFill>
                  <a:srgbClr val="595959"/>
                </a:solidFill>
                <a:latin typeface="Raleway" panose="020B0604020202020204" charset="0"/>
              </a:rPr>
              <a:t>Violence, arson, assault... and 1,300 arrests</a:t>
            </a:r>
          </a:p>
        </p:txBody>
      </p:sp>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689391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189884"/>
            <a:ext cx="9963000" cy="1315810"/>
          </a:xfrm>
          <a:solidFill>
            <a:srgbClr val="B3A2C7"/>
          </a:solidFill>
        </p:spPr>
        <p:txBody>
          <a:bodyPr>
            <a:noAutofit/>
          </a:bodyPr>
          <a:lstStyle/>
          <a:p>
            <a:pPr algn="ctr" eaLnBrk="1" hangingPunct="1">
              <a:defRPr/>
            </a:pPr>
            <a:r>
              <a:rPr lang="en-GB" b="1" dirty="0">
                <a:solidFill>
                  <a:srgbClr val="595959"/>
                </a:solidFill>
                <a:latin typeface="Raleway" panose="020B0604020202020204" charset="0"/>
              </a:rPr>
              <a:t>Were the Suffragettes methods of protesting acceptable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39874670"/>
              </p:ext>
            </p:extLst>
          </p:nvPr>
        </p:nvGraphicFramePr>
        <p:xfrm>
          <a:off x="1382364" y="2627710"/>
          <a:ext cx="7926922" cy="4681657"/>
        </p:xfrm>
        <a:graphic>
          <a:graphicData uri="http://schemas.openxmlformats.org/drawingml/2006/table">
            <a:tbl>
              <a:tblPr firstRow="1" bandRow="1">
                <a:tableStyleId>{7E9639D4-E3E2-4D34-9284-5A2195B3D0D7}</a:tableStyleId>
              </a:tblPr>
              <a:tblGrid>
                <a:gridCol w="3963461">
                  <a:extLst>
                    <a:ext uri="{9D8B030D-6E8A-4147-A177-3AD203B41FA5}">
                      <a16:colId xmlns:a16="http://schemas.microsoft.com/office/drawing/2014/main" val="20000"/>
                    </a:ext>
                  </a:extLst>
                </a:gridCol>
                <a:gridCol w="3963461">
                  <a:extLst>
                    <a:ext uri="{9D8B030D-6E8A-4147-A177-3AD203B41FA5}">
                      <a16:colId xmlns:a16="http://schemas.microsoft.com/office/drawing/2014/main" val="20001"/>
                    </a:ext>
                  </a:extLst>
                </a:gridCol>
              </a:tblGrid>
              <a:tr h="539959">
                <a:tc>
                  <a:txBody>
                    <a:bodyPr/>
                    <a:lstStyle/>
                    <a:p>
                      <a:pPr algn="ctr"/>
                      <a:r>
                        <a:rPr lang="en-GB" sz="2900" u="sng" dirty="0"/>
                        <a:t>Yes – because…</a:t>
                      </a:r>
                      <a:endParaRPr lang="en-GB" sz="2900" b="1" u="sng" dirty="0">
                        <a:solidFill>
                          <a:schemeClr val="bg1"/>
                        </a:solidFill>
                        <a:latin typeface="Raleway" panose="020B0604020202020204" charset="0"/>
                      </a:endParaRPr>
                    </a:p>
                  </a:txBody>
                  <a:tcPr marL="94947" marR="94947" marT="47466" marB="47466">
                    <a:lnB w="12700" cap="flat" cmpd="sng" algn="ctr">
                      <a:solidFill>
                        <a:schemeClr val="tx1"/>
                      </a:solidFill>
                      <a:prstDash val="solid"/>
                      <a:round/>
                      <a:headEnd type="none" w="med" len="med"/>
                      <a:tailEnd type="none" w="med" len="med"/>
                    </a:lnB>
                    <a:solidFill>
                      <a:srgbClr val="B3A2C7"/>
                    </a:solidFill>
                  </a:tcPr>
                </a:tc>
                <a:tc>
                  <a:txBody>
                    <a:bodyPr/>
                    <a:lstStyle/>
                    <a:p>
                      <a:pPr algn="ctr"/>
                      <a:r>
                        <a:rPr lang="en-GB" sz="2900" u="sng" dirty="0"/>
                        <a:t>No</a:t>
                      </a:r>
                      <a:r>
                        <a:rPr lang="en-GB" sz="2900" u="sng" baseline="0" dirty="0"/>
                        <a:t> – because…  </a:t>
                      </a:r>
                      <a:endParaRPr lang="en-GB" sz="2900" b="1" u="sng" dirty="0">
                        <a:latin typeface="Raleway" panose="020B0604020202020204" charset="0"/>
                      </a:endParaRPr>
                    </a:p>
                  </a:txBody>
                  <a:tcPr marL="94947" marR="94947" marT="47466" marB="47466">
                    <a:solidFill>
                      <a:srgbClr val="B3A2C7"/>
                    </a:solidFill>
                  </a:tcPr>
                </a:tc>
                <a:extLst>
                  <a:ext uri="{0D108BD9-81ED-4DB2-BD59-A6C34878D82A}">
                    <a16:rowId xmlns:a16="http://schemas.microsoft.com/office/drawing/2014/main" val="10000"/>
                  </a:ext>
                </a:extLst>
              </a:tr>
              <a:tr h="4141698">
                <a:tc>
                  <a:txBody>
                    <a:bodyPr/>
                    <a:lstStyle/>
                    <a:p>
                      <a:endParaRPr lang="en-GB" sz="1900" dirty="0"/>
                    </a:p>
                  </a:txBody>
                  <a:tcPr marL="94947" marR="94947" marT="47466" marB="4746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900" dirty="0"/>
                    </a:p>
                  </a:txBody>
                  <a:tcPr marL="94947" marR="94947" marT="47466" marB="47466">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bl>
          </a:graphicData>
        </a:graphic>
      </p:graphicFrame>
      <p:grpSp>
        <p:nvGrpSpPr>
          <p:cNvPr id="12" name="Group 11"/>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1075593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2637991" y="5392883"/>
            <a:ext cx="5039783" cy="1991827"/>
          </a:xfrm>
          <a:prstGeom prst="rect">
            <a:avLst/>
          </a:prstGeom>
          <a:solidFill>
            <a:schemeClr val="bg1">
              <a:lumMod val="85000"/>
            </a:schemeClr>
          </a:solidFill>
        </p:spPr>
        <p:txBody>
          <a:bodyPr>
            <a:spAutoFit/>
          </a:bodyPr>
          <a:lstStyle/>
          <a:p>
            <a:r>
              <a:rPr lang="en-GB" sz="1543" dirty="0"/>
              <a:t>Sam </a:t>
            </a:r>
            <a:r>
              <a:rPr lang="en-GB" sz="1543" dirty="0" err="1"/>
              <a:t>Smethers</a:t>
            </a:r>
            <a:r>
              <a:rPr lang="en-GB" sz="1543" dirty="0"/>
              <a:t>, chief executive of the Fawcett Society, which campaigns for gender equality, said: </a:t>
            </a:r>
            <a:r>
              <a:rPr lang="en-GB" sz="1543" b="1" dirty="0"/>
              <a:t>“Suffragette activism was for a noble cause and many of them became political prisoners. It would be a fitting tribute to pardon them now.</a:t>
            </a:r>
          </a:p>
          <a:p>
            <a:r>
              <a:rPr lang="en-GB" sz="1543" b="1" dirty="0"/>
              <a:t>“They made such sacrifices so that we could all enjoy the rights we have today. In any meaningful sense of the word, they were not criminals.”</a:t>
            </a: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50086">
            <a:off x="8153944" y="2077486"/>
            <a:ext cx="2057912" cy="26983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8254" y="4451230"/>
            <a:ext cx="2585331" cy="2983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rot="20454631">
            <a:off x="215535" y="4059746"/>
            <a:ext cx="2594856" cy="1754391"/>
          </a:xfrm>
          <a:prstGeom prst="rect">
            <a:avLst/>
          </a:prstGeom>
          <a:solidFill>
            <a:schemeClr val="bg1">
              <a:lumMod val="75000"/>
            </a:schemeClr>
          </a:solidFill>
        </p:spPr>
        <p:txBody>
          <a:bodyPr wrap="square">
            <a:spAutoFit/>
          </a:bodyPr>
          <a:lstStyle/>
          <a:p>
            <a:r>
              <a:rPr lang="en-GB" sz="1543" b="1" dirty="0"/>
              <a:t>Pardon the suffragettes, say equality campaigners... but Theresa May warns it may NOT be the best way to honour the women who fought for the vote</a:t>
            </a:r>
            <a:endParaRPr lang="en-GB" sz="1543" dirty="0"/>
          </a:p>
        </p:txBody>
      </p:sp>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4919" y="1999496"/>
            <a:ext cx="4721540" cy="735337"/>
          </a:xfrm>
          <a:prstGeom prst="rect">
            <a:avLst/>
          </a:prstGeom>
          <a:noFill/>
          <a:ln w="9525">
            <a:solidFill>
              <a:srgbClr val="703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2638471" y="3577673"/>
            <a:ext cx="5196852" cy="1232097"/>
          </a:xfrm>
          <a:prstGeom prst="roundRect">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tx1"/>
                </a:solidFill>
                <a:latin typeface="Raleway" panose="020B0604020202020204" charset="0"/>
              </a:rPr>
              <a:t>Plenary</a:t>
            </a:r>
            <a:r>
              <a:rPr lang="en-GB" sz="1800" dirty="0">
                <a:solidFill>
                  <a:schemeClr val="tx1"/>
                </a:solidFill>
                <a:effectLst>
                  <a:outerShdw blurRad="38100" dist="38100" dir="2700000" algn="tl">
                    <a:srgbClr val="000000">
                      <a:alpha val="43137"/>
                    </a:srgbClr>
                  </a:outerShdw>
                </a:effectLst>
                <a:latin typeface="Raleway" panose="020B0604020202020204" charset="0"/>
              </a:rPr>
              <a:t>: Write a tweet  to a friend saying what your view is on ‘Pardoning the Suffragettes 100 years on’ You have 240 characters </a:t>
            </a:r>
            <a:endParaRPr lang="en-GB" sz="1800" b="1" dirty="0">
              <a:solidFill>
                <a:schemeClr val="tx1"/>
              </a:solidFill>
              <a:latin typeface="Raleway" panose="020B0604020202020204" charset="0"/>
            </a:endParaRPr>
          </a:p>
        </p:txBody>
      </p:sp>
      <p:grpSp>
        <p:nvGrpSpPr>
          <p:cNvPr id="6" name="Group 5"/>
          <p:cNvGrpSpPr/>
          <p:nvPr/>
        </p:nvGrpSpPr>
        <p:grpSpPr>
          <a:xfrm>
            <a:off x="210209" y="1776390"/>
            <a:ext cx="3188120" cy="1848052"/>
            <a:chOff x="861279" y="1577751"/>
            <a:chExt cx="8104366" cy="5397533"/>
          </a:xfrm>
        </p:grpSpPr>
        <p:pic>
          <p:nvPicPr>
            <p:cNvPr id="15367" name="Picture 7" descr="Image result for twitter templa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1279" y="1577751"/>
              <a:ext cx="8104366" cy="53975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497811" y="5866323"/>
              <a:ext cx="1535015" cy="988801"/>
            </a:xfrm>
            <a:prstGeom prst="rect">
              <a:avLst/>
            </a:prstGeom>
            <a:solidFill>
              <a:srgbClr val="F2F2F2"/>
            </a:solidFill>
          </p:spPr>
          <p:txBody>
            <a:bodyPr wrap="square" rtlCol="0">
              <a:spAutoFit/>
            </a:bodyPr>
            <a:lstStyle/>
            <a:p>
              <a:r>
                <a:rPr lang="en-GB" sz="1600" dirty="0">
                  <a:solidFill>
                    <a:schemeClr val="bg1">
                      <a:lumMod val="65000"/>
                    </a:schemeClr>
                  </a:solidFill>
                </a:rPr>
                <a:t>240</a:t>
              </a:r>
            </a:p>
          </p:txBody>
        </p:sp>
      </p:grpSp>
      <p:grpSp>
        <p:nvGrpSpPr>
          <p:cNvPr id="21" name="Group 20"/>
          <p:cNvGrpSpPr/>
          <p:nvPr/>
        </p:nvGrpSpPr>
        <p:grpSpPr>
          <a:xfrm>
            <a:off x="364325" y="290950"/>
            <a:ext cx="9872150" cy="776917"/>
            <a:chOff x="364325" y="290950"/>
            <a:chExt cx="9872150" cy="776917"/>
          </a:xfrm>
        </p:grpSpPr>
        <p:pic>
          <p:nvPicPr>
            <p:cNvPr id="22" name="Google Shape;67;p14"/>
            <p:cNvPicPr preferRelativeResize="0"/>
            <p:nvPr/>
          </p:nvPicPr>
          <p:blipFill rotWithShape="1">
            <a:blip r:embed="rId6">
              <a:alphaModFix/>
            </a:blip>
            <a:srcRect/>
            <a:stretch/>
          </p:blipFill>
          <p:spPr>
            <a:xfrm>
              <a:off x="8623675" y="322925"/>
              <a:ext cx="1612800" cy="522667"/>
            </a:xfrm>
            <a:prstGeom prst="rect">
              <a:avLst/>
            </a:prstGeom>
            <a:noFill/>
            <a:ln>
              <a:noFill/>
            </a:ln>
          </p:spPr>
        </p:pic>
        <p:sp>
          <p:nvSpPr>
            <p:cNvPr id="2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2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231079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D822079-99A6-9F47-BD4E-1E9792B86A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93" y="249883"/>
            <a:ext cx="4922425" cy="1735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a:extLst>
              <a:ext uri="{FF2B5EF4-FFF2-40B4-BE49-F238E27FC236}">
                <a16:creationId xmlns:a16="http://schemas.microsoft.com/office/drawing/2014/main" id="{A5E181F5-F93D-F84D-B55D-52D3CFFEC4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8" y="6102081"/>
            <a:ext cx="1103441" cy="1090903"/>
          </a:xfrm>
          <a:prstGeom prst="rect">
            <a:avLst/>
          </a:prstGeom>
        </p:spPr>
      </p:pic>
      <p:sp>
        <p:nvSpPr>
          <p:cNvPr id="4" name="TextBox 3">
            <a:extLst>
              <a:ext uri="{FF2B5EF4-FFF2-40B4-BE49-F238E27FC236}">
                <a16:creationId xmlns:a16="http://schemas.microsoft.com/office/drawing/2014/main" id="{7C48803A-1198-5046-BD04-B9D2F8B08010}"/>
              </a:ext>
            </a:extLst>
          </p:cNvPr>
          <p:cNvSpPr txBox="1"/>
          <p:nvPr/>
        </p:nvSpPr>
        <p:spPr>
          <a:xfrm>
            <a:off x="2031860" y="6141257"/>
            <a:ext cx="8068760" cy="1042080"/>
          </a:xfrm>
          <a:prstGeom prst="rect">
            <a:avLst/>
          </a:prstGeom>
          <a:noFill/>
        </p:spPr>
        <p:txBody>
          <a:bodyPr wrap="square" rtlCol="0">
            <a:spAutoFit/>
          </a:bodyPr>
          <a:lstStyle/>
          <a:p>
            <a:r>
              <a:rPr lang="en-US" sz="1543" dirty="0">
                <a:latin typeface="Raleway" panose="020B0604020202020204" charset="0"/>
              </a:rPr>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a:t>
            </a:r>
          </a:p>
        </p:txBody>
      </p:sp>
    </p:spTree>
    <p:extLst>
      <p:ext uri="{BB962C8B-B14F-4D97-AF65-F5344CB8AC3E}">
        <p14:creationId xmlns:p14="http://schemas.microsoft.com/office/powerpoint/2010/main" val="512844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5"/>
          <p:cNvSpPr/>
          <p:nvPr/>
        </p:nvSpPr>
        <p:spPr>
          <a:xfrm>
            <a:off x="462100" y="1135000"/>
            <a:ext cx="6500700" cy="3768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5"/>
          <p:cNvSpPr txBox="1"/>
          <p:nvPr/>
        </p:nvSpPr>
        <p:spPr>
          <a:xfrm>
            <a:off x="428825" y="1719091"/>
            <a:ext cx="6202500" cy="644548"/>
          </a:xfrm>
          <a:prstGeom prst="rect">
            <a:avLst/>
          </a:prstGeom>
          <a:noFill/>
          <a:ln>
            <a:noFill/>
          </a:ln>
        </p:spPr>
        <p:txBody>
          <a:bodyPr spcFirstLastPara="1" wrap="square" lIns="91425" tIns="91425" rIns="91425" bIns="91425" anchor="t" anchorCtr="0">
            <a:noAutofit/>
          </a:bodyPr>
          <a:lstStyle/>
          <a:p>
            <a:pPr lvl="0">
              <a:buClrTx/>
            </a:pPr>
            <a:r>
              <a:rPr lang="en-GB" sz="1100" b="1" kern="1200" dirty="0" smtClean="0">
                <a:solidFill>
                  <a:srgbClr val="595959"/>
                </a:solidFill>
                <a:latin typeface="Raleway" panose="020B0604020202020204" charset="0"/>
                <a:ea typeface="+mn-ea"/>
                <a:cs typeface="+mn-cs"/>
              </a:rPr>
              <a:t>Plenary</a:t>
            </a:r>
            <a:r>
              <a:rPr lang="en-GB" sz="1100" kern="1200" dirty="0">
                <a:solidFill>
                  <a:srgbClr val="595959"/>
                </a:solidFill>
                <a:effectLst>
                  <a:outerShdw blurRad="38100" dist="38100" dir="2700000" algn="tl">
                    <a:srgbClr val="000000">
                      <a:alpha val="43137"/>
                    </a:srgbClr>
                  </a:outerShdw>
                </a:effectLst>
                <a:latin typeface="Raleway" panose="020B0604020202020204" charset="0"/>
                <a:ea typeface="+mn-ea"/>
                <a:cs typeface="+mn-cs"/>
              </a:rPr>
              <a:t>: Write a tweet  to a friend saying what your view is on ‘Pardoning the Suffragettes 100 years on’ You have 240 characters </a:t>
            </a:r>
            <a:endParaRPr lang="en-GB" sz="1100" b="1" kern="1200" dirty="0">
              <a:solidFill>
                <a:srgbClr val="595959"/>
              </a:solidFill>
              <a:latin typeface="Raleway" panose="020B0604020202020204" charset="0"/>
              <a:ea typeface="+mn-ea"/>
              <a:cs typeface="+mn-cs"/>
            </a:endParaRPr>
          </a:p>
        </p:txBody>
      </p:sp>
      <p:sp>
        <p:nvSpPr>
          <p:cNvPr id="101" name="Google Shape;101;p15"/>
          <p:cNvSpPr txBox="1"/>
          <p:nvPr/>
        </p:nvSpPr>
        <p:spPr>
          <a:xfrm>
            <a:off x="547362" y="4848400"/>
            <a:ext cx="6102300" cy="2409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100">
              <a:solidFill>
                <a:srgbClr val="0070C0"/>
              </a:solidFill>
              <a:latin typeface="Raleway"/>
              <a:ea typeface="Raleway"/>
              <a:cs typeface="Raleway"/>
              <a:sym typeface="Raleway"/>
            </a:endParaRPr>
          </a:p>
          <a:p>
            <a:pPr marL="0" lvl="0" indent="0" algn="l" rtl="0">
              <a:spcBef>
                <a:spcPts val="0"/>
              </a:spcBef>
              <a:spcAft>
                <a:spcPts val="0"/>
              </a:spcAft>
              <a:buNone/>
            </a:pPr>
            <a:endParaRPr sz="1100">
              <a:solidFill>
                <a:schemeClr val="dk1"/>
              </a:solidFill>
              <a:latin typeface="Raleway"/>
              <a:ea typeface="Raleway"/>
              <a:cs typeface="Raleway"/>
              <a:sym typeface="Raleway"/>
            </a:endParaRPr>
          </a:p>
          <a:p>
            <a:pPr marL="0" lvl="0" indent="0" algn="l" rtl="0">
              <a:spcBef>
                <a:spcPts val="0"/>
              </a:spcBef>
              <a:spcAft>
                <a:spcPts val="0"/>
              </a:spcAft>
              <a:buNone/>
            </a:pPr>
            <a:endParaRPr/>
          </a:p>
        </p:txBody>
      </p:sp>
      <p:pic>
        <p:nvPicPr>
          <p:cNvPr id="105" name="Google Shape;105;p15"/>
          <p:cNvPicPr preferRelativeResize="0"/>
          <p:nvPr/>
        </p:nvPicPr>
        <p:blipFill>
          <a:blip r:embed="rId3">
            <a:alphaModFix/>
          </a:blip>
          <a:stretch>
            <a:fillRect/>
          </a:stretch>
        </p:blipFill>
        <p:spPr>
          <a:xfrm>
            <a:off x="9280750" y="6717473"/>
            <a:ext cx="955718" cy="334501"/>
          </a:xfrm>
          <a:prstGeom prst="rect">
            <a:avLst/>
          </a:prstGeom>
          <a:noFill/>
          <a:ln>
            <a:noFill/>
          </a:ln>
        </p:spPr>
      </p:pic>
      <p:sp>
        <p:nvSpPr>
          <p:cNvPr id="106" name="Google Shape;106;p15"/>
          <p:cNvSpPr txBox="1"/>
          <p:nvPr/>
        </p:nvSpPr>
        <p:spPr>
          <a:xfrm>
            <a:off x="573388" y="1185125"/>
            <a:ext cx="6202511"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 </a:t>
            </a:r>
            <a:r>
              <a:rPr lang="it" i="1" dirty="0" smtClean="0">
                <a:solidFill>
                  <a:srgbClr val="FFFFFF"/>
                </a:solidFill>
                <a:latin typeface="Prompt SemiBold"/>
                <a:ea typeface="Prompt"/>
                <a:cs typeface="Prompt SemiBold"/>
                <a:sym typeface="Prompt SemiBold"/>
              </a:rPr>
              <a:t>What Do I Think? Responding – Summary (10 mins)</a:t>
            </a:r>
            <a:endParaRPr i="1" dirty="0">
              <a:solidFill>
                <a:srgbClr val="FFFFFF"/>
              </a:solidFill>
              <a:latin typeface="Prompt SemiBold"/>
              <a:ea typeface="Prompt SemiBold"/>
              <a:cs typeface="Prompt SemiBold"/>
              <a:sym typeface="Prompt SemiBold"/>
            </a:endParaRPr>
          </a:p>
        </p:txBody>
      </p:sp>
      <p:sp>
        <p:nvSpPr>
          <p:cNvPr id="108" name="Google Shape;108;p15"/>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112" name="Google Shape;112;p15"/>
          <p:cNvSpPr txBox="1"/>
          <p:nvPr/>
        </p:nvSpPr>
        <p:spPr>
          <a:xfrm>
            <a:off x="7319875" y="3492900"/>
            <a:ext cx="2815200" cy="3503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grpSp>
        <p:nvGrpSpPr>
          <p:cNvPr id="17" name="Group 16"/>
          <p:cNvGrpSpPr/>
          <p:nvPr/>
        </p:nvGrpSpPr>
        <p:grpSpPr>
          <a:xfrm>
            <a:off x="364325" y="290950"/>
            <a:ext cx="9872150" cy="776917"/>
            <a:chOff x="364325" y="290950"/>
            <a:chExt cx="9872150" cy="776917"/>
          </a:xfrm>
        </p:grpSpPr>
        <p:pic>
          <p:nvPicPr>
            <p:cNvPr id="18"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9"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21"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20" name="Google Shape;120;p16"/>
          <p:cNvPicPr preferRelativeResize="0"/>
          <p:nvPr/>
        </p:nvPicPr>
        <p:blipFill>
          <a:blip r:embed="rId3">
            <a:alphaModFix/>
          </a:blip>
          <a:stretch>
            <a:fillRect/>
          </a:stretch>
        </p:blipFill>
        <p:spPr>
          <a:xfrm>
            <a:off x="9280750" y="6717473"/>
            <a:ext cx="955718" cy="334501"/>
          </a:xfrm>
          <a:prstGeom prst="rect">
            <a:avLst/>
          </a:prstGeom>
          <a:noFill/>
          <a:ln>
            <a:noFill/>
          </a:ln>
        </p:spPr>
      </p:pic>
      <p:sp>
        <p:nvSpPr>
          <p:cNvPr id="121" name="Google Shape;121;p16"/>
          <p:cNvSpPr txBox="1"/>
          <p:nvPr/>
        </p:nvSpPr>
        <p:spPr>
          <a:xfrm>
            <a:off x="364325" y="3407882"/>
            <a:ext cx="52263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COMMENTS &amp; NOTES ON REALIZATION</a:t>
            </a:r>
            <a:endParaRPr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122" name="Google Shape;122;p16"/>
          <p:cNvSpPr txBox="1"/>
          <p:nvPr/>
        </p:nvSpPr>
        <p:spPr>
          <a:xfrm>
            <a:off x="516725" y="3907585"/>
            <a:ext cx="6412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a:solidFill>
                <a:srgbClr val="595959"/>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1100"/>
              <a:buFont typeface="Arial"/>
              <a:buNone/>
            </a:pPr>
            <a:endParaRPr sz="1200" b="1">
              <a:solidFill>
                <a:srgbClr val="FFFFFF"/>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123" name="Google Shape;123;p16"/>
          <p:cNvSpPr/>
          <p:nvPr/>
        </p:nvSpPr>
        <p:spPr>
          <a:xfrm rot="10800000" flipH="1">
            <a:off x="423150" y="3344485"/>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6"/>
          <p:cNvSpPr txBox="1"/>
          <p:nvPr/>
        </p:nvSpPr>
        <p:spPr>
          <a:xfrm>
            <a:off x="358650" y="1039245"/>
            <a:ext cx="65652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a:solidFill>
                  <a:srgbClr val="861533"/>
                </a:solidFill>
                <a:latin typeface="Prompt"/>
                <a:ea typeface="Prompt"/>
                <a:cs typeface="Prompt"/>
                <a:sym typeface="Prompt"/>
              </a:rPr>
              <a:t>WHAT STUDENTS DO</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126" name="Google Shape;126;p16"/>
          <p:cNvSpPr txBox="1"/>
          <p:nvPr/>
        </p:nvSpPr>
        <p:spPr>
          <a:xfrm>
            <a:off x="364325" y="1244986"/>
            <a:ext cx="6412800" cy="1955579"/>
          </a:xfrm>
          <a:prstGeom prst="rect">
            <a:avLst/>
          </a:prstGeom>
          <a:noFill/>
          <a:ln>
            <a:noFill/>
          </a:ln>
        </p:spPr>
        <p:txBody>
          <a:bodyPr spcFirstLastPara="1" wrap="square" lIns="91425" tIns="91425" rIns="91425" bIns="91425" anchor="t" anchorCtr="0">
            <a:noAutofit/>
          </a:bodyPr>
          <a:lstStyle/>
          <a:p>
            <a:pPr marL="0" indent="0">
              <a:buNone/>
            </a:pPr>
            <a:r>
              <a:rPr lang="en-GB" sz="1100" b="1" dirty="0" smtClean="0">
                <a:solidFill>
                  <a:srgbClr val="595959"/>
                </a:solidFill>
                <a:latin typeface="Raleway" panose="020B0604020202020204" charset="0"/>
                <a:ea typeface="Raleway"/>
              </a:rPr>
              <a:t>Engage with resources to consider how women in England got the vote and why that is so important. </a:t>
            </a:r>
            <a:endParaRPr sz="1100" dirty="0">
              <a:solidFill>
                <a:srgbClr val="595959"/>
              </a:solidFill>
              <a:latin typeface="Raleway" panose="020B0604020202020204" charset="0"/>
              <a:ea typeface="Raleway"/>
              <a:cs typeface="Raleway"/>
              <a:sym typeface="Raleway"/>
            </a:endParaRPr>
          </a:p>
        </p:txBody>
      </p:sp>
      <p:sp>
        <p:nvSpPr>
          <p:cNvPr id="127" name="Google Shape;127;p16"/>
          <p:cNvSpPr txBox="1"/>
          <p:nvPr/>
        </p:nvSpPr>
        <p:spPr>
          <a:xfrm>
            <a:off x="467100" y="3784681"/>
            <a:ext cx="6412800" cy="335069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100">
              <a:latin typeface="Raleway"/>
              <a:ea typeface="Raleway"/>
              <a:cs typeface="Raleway"/>
              <a:sym typeface="Raleway"/>
            </a:endParaRPr>
          </a:p>
        </p:txBody>
      </p:sp>
      <p:sp>
        <p:nvSpPr>
          <p:cNvPr id="128" name="Google Shape;128;p16"/>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grpSp>
        <p:nvGrpSpPr>
          <p:cNvPr id="15" name="Group 14"/>
          <p:cNvGrpSpPr/>
          <p:nvPr/>
        </p:nvGrpSpPr>
        <p:grpSpPr>
          <a:xfrm>
            <a:off x="364325" y="290950"/>
            <a:ext cx="9872150" cy="776917"/>
            <a:chOff x="364325" y="290950"/>
            <a:chExt cx="9872150" cy="776917"/>
          </a:xfrm>
        </p:grpSpPr>
        <p:pic>
          <p:nvPicPr>
            <p:cNvPr id="16"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7"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2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9086" y="3763182"/>
            <a:ext cx="9048805" cy="988019"/>
          </a:xfrm>
        </p:spPr>
        <p:txBody>
          <a:bodyPr>
            <a:normAutofit fontScale="90000"/>
          </a:bodyPr>
          <a:lstStyle/>
          <a:p>
            <a:pPr lvl="0"/>
            <a:r>
              <a:rPr lang="en-GB" sz="3417" i="1" dirty="0" smtClean="0">
                <a:solidFill>
                  <a:srgbClr val="595959"/>
                </a:solidFill>
              </a:rPr>
              <a:t>The Fight for Representation in Britain: How </a:t>
            </a:r>
            <a:r>
              <a:rPr lang="en-GB" sz="3417" i="1" dirty="0">
                <a:solidFill>
                  <a:srgbClr val="595959"/>
                </a:solidFill>
              </a:rPr>
              <a:t>did women win the vote in Britain? </a:t>
            </a:r>
            <a:br>
              <a:rPr lang="en-GB" sz="3417" i="1" dirty="0">
                <a:solidFill>
                  <a:srgbClr val="595959"/>
                </a:solidFill>
              </a:rPr>
            </a:br>
            <a:r>
              <a:rPr lang="en-GB" sz="3417" i="1" dirty="0">
                <a:solidFill>
                  <a:srgbClr val="595959"/>
                </a:solidFill>
              </a:rPr>
              <a:t>The power of taking </a:t>
            </a:r>
            <a:r>
              <a:rPr lang="en-GB" sz="3417" i="1" dirty="0" smtClean="0">
                <a:solidFill>
                  <a:srgbClr val="595959"/>
                </a:solidFill>
              </a:rPr>
              <a:t>action</a:t>
            </a:r>
            <a:endParaRPr lang="en-GB" dirty="0">
              <a:solidFill>
                <a:srgbClr val="595959"/>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1378" y="4751201"/>
            <a:ext cx="2324220" cy="2581252"/>
          </a:xfrm>
          <a:prstGeom prst="rect">
            <a:avLst/>
          </a:prstGeom>
        </p:spPr>
      </p:pic>
      <p:sp>
        <p:nvSpPr>
          <p:cNvPr id="4" name="TextBox 3"/>
          <p:cNvSpPr txBox="1"/>
          <p:nvPr/>
        </p:nvSpPr>
        <p:spPr>
          <a:xfrm>
            <a:off x="839086" y="1071705"/>
            <a:ext cx="8805246" cy="2123658"/>
          </a:xfrm>
          <a:prstGeom prst="rect">
            <a:avLst/>
          </a:prstGeom>
          <a:noFill/>
        </p:spPr>
        <p:txBody>
          <a:bodyPr wrap="square" rtlCol="0">
            <a:spAutoFit/>
          </a:bodyPr>
          <a:lstStyle/>
          <a:p>
            <a:pPr algn="ctr"/>
            <a:r>
              <a:rPr lang="en-GB" sz="6600" b="1" dirty="0" smtClean="0">
                <a:solidFill>
                  <a:srgbClr val="595959"/>
                </a:solidFill>
                <a:latin typeface="Raleway" panose="020B0604020202020204" charset="0"/>
              </a:rPr>
              <a:t>Lesson 3 Gender Inequalities</a:t>
            </a:r>
            <a:endParaRPr lang="en-GB" sz="6600" b="1" dirty="0">
              <a:solidFill>
                <a:srgbClr val="595959"/>
              </a:solidFill>
              <a:latin typeface="Raleway" panose="020B0604020202020204" charset="0"/>
            </a:endParaRPr>
          </a:p>
        </p:txBody>
      </p:sp>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949644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8381" y="1063808"/>
            <a:ext cx="8269165" cy="5988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loud Callout 1"/>
          <p:cNvSpPr/>
          <p:nvPr/>
        </p:nvSpPr>
        <p:spPr>
          <a:xfrm>
            <a:off x="822965" y="2811627"/>
            <a:ext cx="5397533" cy="4365652"/>
          </a:xfrm>
          <a:prstGeom prst="cloudCallout">
            <a:avLst>
              <a:gd name="adj1" fmla="val 87722"/>
              <a:gd name="adj2" fmla="val -69821"/>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latin typeface="Raleway" panose="020B0604020202020204" charset="0"/>
              </a:rPr>
              <a:t>Why is it important that women are involved in leadership and decision making? </a:t>
            </a:r>
          </a:p>
        </p:txBody>
      </p:sp>
      <p:grpSp>
        <p:nvGrpSpPr>
          <p:cNvPr id="5" name="Group 4"/>
          <p:cNvGrpSpPr/>
          <p:nvPr/>
        </p:nvGrpSpPr>
        <p:grpSpPr>
          <a:xfrm>
            <a:off x="364325" y="290950"/>
            <a:ext cx="9872150" cy="776917"/>
            <a:chOff x="364325" y="290950"/>
            <a:chExt cx="9872150" cy="776917"/>
          </a:xfrm>
        </p:grpSpPr>
        <p:pic>
          <p:nvPicPr>
            <p:cNvPr id="6"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7"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9"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66338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8" y="1376878"/>
            <a:ext cx="9963000" cy="841800"/>
          </a:xfrm>
        </p:spPr>
        <p:txBody>
          <a:bodyPr/>
          <a:lstStyle/>
          <a:p>
            <a:pPr algn="ctr"/>
            <a:r>
              <a:rPr lang="en-GB" sz="4400" b="1" dirty="0">
                <a:solidFill>
                  <a:srgbClr val="595959"/>
                </a:solidFill>
                <a:latin typeface="Raleway" panose="020B0604020202020204" charset="0"/>
              </a:rPr>
              <a:t>Big Ideas </a:t>
            </a:r>
          </a:p>
        </p:txBody>
      </p:sp>
      <p:sp>
        <p:nvSpPr>
          <p:cNvPr id="3" name="Content Placeholder 2"/>
          <p:cNvSpPr>
            <a:spLocks noGrp="1"/>
          </p:cNvSpPr>
          <p:nvPr>
            <p:ph idx="1"/>
          </p:nvPr>
        </p:nvSpPr>
        <p:spPr>
          <a:xfrm>
            <a:off x="364468" y="2402746"/>
            <a:ext cx="9963000" cy="3412911"/>
          </a:xfrm>
        </p:spPr>
        <p:txBody>
          <a:bodyPr/>
          <a:lstStyle/>
          <a:p>
            <a:pPr marL="0" indent="0">
              <a:buNone/>
            </a:pPr>
            <a:r>
              <a:rPr lang="en-GB" sz="2400" b="1" dirty="0">
                <a:latin typeface="Raleway" panose="020B0604020202020204" charset="0"/>
              </a:rPr>
              <a:t>Big Idea 2 </a:t>
            </a:r>
          </a:p>
          <a:p>
            <a:pPr marL="0" indent="0">
              <a:buNone/>
            </a:pPr>
            <a:r>
              <a:rPr lang="en-GB" sz="2400" dirty="0">
                <a:latin typeface="Raleway" panose="020B0604020202020204" charset="0"/>
              </a:rPr>
              <a:t>Drivers of changing gender norms- social changes and new consciousness leading to legal changes- The Suffragettes Movement </a:t>
            </a:r>
            <a:endParaRPr lang="en-GB" sz="2400" dirty="0" smtClean="0">
              <a:latin typeface="Raleway" panose="020B0604020202020204" charset="0"/>
            </a:endParaRPr>
          </a:p>
          <a:p>
            <a:pPr marL="0" indent="0">
              <a:buNone/>
            </a:pPr>
            <a:endParaRPr lang="en-GB" sz="2400" dirty="0">
              <a:latin typeface="Raleway" panose="020B0604020202020204" charset="0"/>
            </a:endParaRPr>
          </a:p>
          <a:p>
            <a:pPr marL="0" indent="0">
              <a:buNone/>
            </a:pPr>
            <a:r>
              <a:rPr lang="en-GB" sz="2400" b="1" dirty="0">
                <a:latin typeface="Raleway" panose="020B0604020202020204" charset="0"/>
              </a:rPr>
              <a:t>Big Idea 2 </a:t>
            </a:r>
          </a:p>
          <a:p>
            <a:pPr marL="0" indent="0">
              <a:buNone/>
            </a:pPr>
            <a:r>
              <a:rPr lang="en-GB" sz="2400" dirty="0">
                <a:latin typeface="Raleway" panose="020B0604020202020204" charset="0"/>
              </a:rPr>
              <a:t>What is meant by a patriarchal society? </a:t>
            </a:r>
          </a:p>
          <a:p>
            <a:endParaRPr lang="en-GB" dirty="0"/>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875889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8" y="1275207"/>
            <a:ext cx="9963000" cy="841800"/>
          </a:xfrm>
        </p:spPr>
        <p:txBody>
          <a:bodyPr/>
          <a:lstStyle/>
          <a:p>
            <a:pPr algn="ctr"/>
            <a:r>
              <a:rPr lang="en-GB" sz="4400" b="1" dirty="0" smtClean="0">
                <a:latin typeface="Raleway" panose="020B0604020202020204" charset="0"/>
              </a:rPr>
              <a:t>Lesson Objectives</a:t>
            </a:r>
            <a:endParaRPr lang="en-GB" sz="4400" b="1" dirty="0">
              <a:latin typeface="Raleway" panose="020B0604020202020204" charset="0"/>
            </a:endParaRPr>
          </a:p>
        </p:txBody>
      </p:sp>
      <p:sp>
        <p:nvSpPr>
          <p:cNvPr id="3" name="Content Placeholder 2"/>
          <p:cNvSpPr>
            <a:spLocks noGrp="1"/>
          </p:cNvSpPr>
          <p:nvPr>
            <p:ph idx="1"/>
          </p:nvPr>
        </p:nvSpPr>
        <p:spPr>
          <a:xfrm>
            <a:off x="364468" y="2246018"/>
            <a:ext cx="9963000" cy="5021400"/>
          </a:xfrm>
        </p:spPr>
        <p:txBody>
          <a:bodyPr>
            <a:normAutofit/>
          </a:bodyPr>
          <a:lstStyle/>
          <a:p>
            <a:pPr marL="0" indent="0">
              <a:buNone/>
            </a:pPr>
            <a:r>
              <a:rPr lang="en-GB" sz="2400" b="1" dirty="0">
                <a:latin typeface="Raleway" panose="020B0604020202020204" charset="0"/>
              </a:rPr>
              <a:t>Learners will be able to:</a:t>
            </a:r>
          </a:p>
          <a:p>
            <a:pPr marL="503972" indent="-503972">
              <a:buAutoNum type="arabicPeriod"/>
            </a:pPr>
            <a:r>
              <a:rPr lang="en-GB" sz="2400" dirty="0">
                <a:latin typeface="Raleway" panose="020B0604020202020204" charset="0"/>
              </a:rPr>
              <a:t>Describe why women in Britain wanted to have the vote in </a:t>
            </a:r>
            <a:r>
              <a:rPr lang="en-GB" sz="2400" dirty="0" smtClean="0">
                <a:latin typeface="Raleway" panose="020B0604020202020204" charset="0"/>
              </a:rPr>
              <a:t>1900 </a:t>
            </a:r>
          </a:p>
          <a:p>
            <a:pPr marL="503972" indent="-503972">
              <a:buAutoNum type="arabicPeriod"/>
            </a:pPr>
            <a:endParaRPr lang="en-GB" sz="2400" dirty="0">
              <a:latin typeface="Raleway" panose="020B0604020202020204" charset="0"/>
            </a:endParaRPr>
          </a:p>
          <a:p>
            <a:pPr marL="503972" indent="-503972">
              <a:buAutoNum type="arabicPeriod"/>
            </a:pPr>
            <a:r>
              <a:rPr lang="en-GB" sz="2400" dirty="0">
                <a:latin typeface="Raleway" panose="020B0604020202020204" charset="0"/>
              </a:rPr>
              <a:t>Explain the different peaceful and non peaceful ways </a:t>
            </a:r>
            <a:r>
              <a:rPr lang="en-GB" sz="2400" dirty="0" smtClean="0">
                <a:latin typeface="Raleway" panose="020B0604020202020204" charset="0"/>
              </a:rPr>
              <a:t>that </a:t>
            </a:r>
            <a:r>
              <a:rPr lang="en-GB" sz="2400" dirty="0">
                <a:latin typeface="Raleway" panose="020B0604020202020204" charset="0"/>
              </a:rPr>
              <a:t>women fought for the right to vote </a:t>
            </a:r>
            <a:endParaRPr lang="en-GB" sz="2400" dirty="0" smtClean="0">
              <a:latin typeface="Raleway" panose="020B0604020202020204" charset="0"/>
            </a:endParaRPr>
          </a:p>
          <a:p>
            <a:pPr marL="503972" indent="-503972">
              <a:buAutoNum type="arabicPeriod"/>
            </a:pPr>
            <a:endParaRPr lang="en-GB" sz="2400" dirty="0">
              <a:latin typeface="Raleway" panose="020B0604020202020204" charset="0"/>
            </a:endParaRPr>
          </a:p>
          <a:p>
            <a:pPr marL="503972" indent="-503972">
              <a:buAutoNum type="arabicPeriod"/>
            </a:pPr>
            <a:r>
              <a:rPr lang="en-GB" sz="2400" dirty="0">
                <a:latin typeface="Raleway" panose="020B0604020202020204" charset="0"/>
              </a:rPr>
              <a:t>Evaluate the Suffragette/Suffragist campaigns and the use of violence to make a </a:t>
            </a:r>
            <a:r>
              <a:rPr lang="en-GB" sz="2400" dirty="0" smtClean="0">
                <a:latin typeface="Raleway" panose="020B0604020202020204" charset="0"/>
              </a:rPr>
              <a:t>protest</a:t>
            </a:r>
          </a:p>
          <a:p>
            <a:pPr marL="503972" indent="-503972">
              <a:buAutoNum type="arabicPeriod"/>
            </a:pPr>
            <a:endParaRPr lang="en-GB" sz="2400" dirty="0">
              <a:latin typeface="Raleway" panose="020B0604020202020204" charset="0"/>
            </a:endParaRPr>
          </a:p>
          <a:p>
            <a:pPr marL="503972" indent="-503972">
              <a:buAutoNum type="arabicPeriod"/>
            </a:pPr>
            <a:r>
              <a:rPr lang="en-GB" sz="2400" dirty="0">
                <a:latin typeface="Raleway" panose="020B0604020202020204" charset="0"/>
              </a:rPr>
              <a:t>Express a personal view on what </a:t>
            </a:r>
            <a:r>
              <a:rPr lang="en-GB" sz="2400" dirty="0" smtClean="0">
                <a:latin typeface="Raleway" panose="020B0604020202020204" charset="0"/>
              </a:rPr>
              <a:t>impa</a:t>
            </a:r>
            <a:r>
              <a:rPr lang="en-GB" sz="2400" dirty="0">
                <a:latin typeface="Raleway" panose="020B0604020202020204" charset="0"/>
              </a:rPr>
              <a:t>c</a:t>
            </a:r>
            <a:r>
              <a:rPr lang="en-GB" sz="2400" dirty="0" smtClean="0">
                <a:latin typeface="Raleway" panose="020B0604020202020204" charset="0"/>
              </a:rPr>
              <a:t>t </a:t>
            </a:r>
            <a:r>
              <a:rPr lang="en-GB" sz="2400" dirty="0">
                <a:latin typeface="Raleway" panose="020B0604020202020204" charset="0"/>
              </a:rPr>
              <a:t>that has had on women's lives today.</a:t>
            </a:r>
          </a:p>
          <a:p>
            <a:endParaRPr lang="en-GB" sz="2400" dirty="0">
              <a:latin typeface="Raleway" panose="020B0604020202020204" charset="0"/>
            </a:endParaRP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50071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8" y="1259419"/>
            <a:ext cx="9963000" cy="841800"/>
          </a:xfrm>
        </p:spPr>
        <p:txBody>
          <a:bodyPr>
            <a:normAutofit fontScale="90000"/>
          </a:bodyPr>
          <a:lstStyle/>
          <a:p>
            <a:pPr algn="ctr"/>
            <a:r>
              <a:rPr lang="en-GB" b="1" dirty="0">
                <a:latin typeface="Raleway" panose="020B0604020202020204" charset="0"/>
              </a:rPr>
              <a:t>Lets get engaged-  </a:t>
            </a:r>
            <a:r>
              <a:rPr lang="en-GB" b="1" dirty="0" smtClean="0">
                <a:latin typeface="Raleway" panose="020B0604020202020204" charset="0"/>
              </a:rPr>
              <a:t>are the following statements true </a:t>
            </a:r>
            <a:r>
              <a:rPr lang="en-GB" b="1" dirty="0">
                <a:latin typeface="Raleway" panose="020B0604020202020204" charset="0"/>
              </a:rPr>
              <a:t>or false? </a:t>
            </a:r>
          </a:p>
        </p:txBody>
      </p:sp>
      <p:sp>
        <p:nvSpPr>
          <p:cNvPr id="3" name="Content Placeholder 2"/>
          <p:cNvSpPr>
            <a:spLocks noGrp="1"/>
          </p:cNvSpPr>
          <p:nvPr>
            <p:ph idx="1"/>
          </p:nvPr>
        </p:nvSpPr>
        <p:spPr>
          <a:xfrm>
            <a:off x="364468" y="2235537"/>
            <a:ext cx="9963000" cy="5021400"/>
          </a:xfrm>
        </p:spPr>
        <p:txBody>
          <a:bodyPr>
            <a:normAutofit/>
          </a:bodyPr>
          <a:lstStyle/>
          <a:p>
            <a:pPr marL="566968" indent="-566968">
              <a:buAutoNum type="arabicPeriod"/>
            </a:pPr>
            <a:r>
              <a:rPr lang="en-GB" dirty="0">
                <a:latin typeface="Raleway" panose="020B0604020202020204" charset="0"/>
              </a:rPr>
              <a:t>Single women couldn’t open a bank account in their own name until 1975. </a:t>
            </a:r>
          </a:p>
          <a:p>
            <a:pPr marL="0" indent="0">
              <a:buNone/>
            </a:pPr>
            <a:r>
              <a:rPr lang="en-GB" b="1" dirty="0" smtClean="0">
                <a:latin typeface="Raleway" panose="020B0604020202020204" charset="0"/>
              </a:rPr>
              <a:t>True </a:t>
            </a:r>
            <a:endParaRPr lang="en-GB" b="1" dirty="0">
              <a:latin typeface="Raleway" panose="020B0604020202020204" charset="0"/>
            </a:endParaRPr>
          </a:p>
          <a:p>
            <a:pPr marL="0" indent="0">
              <a:buNone/>
            </a:pPr>
            <a:r>
              <a:rPr lang="en-GB" dirty="0">
                <a:latin typeface="Raleway" panose="020B0604020202020204" charset="0"/>
              </a:rPr>
              <a:t>2. In 1918 women could not inherit property on the same terms as men.</a:t>
            </a:r>
          </a:p>
          <a:p>
            <a:pPr marL="0" indent="0">
              <a:buNone/>
            </a:pPr>
            <a:r>
              <a:rPr lang="en-GB" b="1" dirty="0" smtClean="0">
                <a:latin typeface="Raleway" panose="020B0604020202020204" charset="0"/>
              </a:rPr>
              <a:t>True</a:t>
            </a:r>
            <a:endParaRPr lang="en-GB" b="1" dirty="0">
              <a:latin typeface="Raleway" panose="020B0604020202020204" charset="0"/>
            </a:endParaRPr>
          </a:p>
          <a:p>
            <a:pPr marL="0" indent="0">
              <a:buNone/>
            </a:pPr>
            <a:r>
              <a:rPr lang="en-GB" dirty="0">
                <a:latin typeface="Raleway" panose="020B0604020202020204" charset="0"/>
              </a:rPr>
              <a:t>3. Women could not serve on a jury before 1918</a:t>
            </a:r>
            <a:r>
              <a:rPr lang="en-GB" dirty="0" smtClean="0">
                <a:latin typeface="Raleway" panose="020B0604020202020204" charset="0"/>
              </a:rPr>
              <a:t>.</a:t>
            </a:r>
          </a:p>
          <a:p>
            <a:pPr marL="0" indent="0">
              <a:buNone/>
            </a:pPr>
            <a:r>
              <a:rPr lang="en-GB" b="1" dirty="0" smtClean="0">
                <a:latin typeface="Raleway" panose="020B0604020202020204" charset="0"/>
              </a:rPr>
              <a:t>True </a:t>
            </a:r>
            <a:endParaRPr lang="en-GB" b="1" dirty="0">
              <a:latin typeface="Raleway" panose="020B0604020202020204" charset="0"/>
            </a:endParaRPr>
          </a:p>
          <a:p>
            <a:endParaRPr lang="en-GB" dirty="0"/>
          </a:p>
        </p:txBody>
      </p:sp>
      <p:sp>
        <p:nvSpPr>
          <p:cNvPr id="4" name="Cloud Callout 3"/>
          <p:cNvSpPr/>
          <p:nvPr/>
        </p:nvSpPr>
        <p:spPr>
          <a:xfrm>
            <a:off x="5028404" y="5795751"/>
            <a:ext cx="4722841" cy="1461186"/>
          </a:xfrm>
          <a:prstGeom prst="cloudCallout">
            <a:avLst>
              <a:gd name="adj1" fmla="val -54438"/>
              <a:gd name="adj2" fmla="val -116809"/>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b="1" dirty="0">
                <a:latin typeface="Raleway" panose="020B0604020202020204" charset="0"/>
              </a:rPr>
              <a:t>Does this matter?</a:t>
            </a:r>
          </a:p>
          <a:p>
            <a:pPr algn="ctr"/>
            <a:r>
              <a:rPr lang="en-GB" sz="1543" b="1" dirty="0">
                <a:latin typeface="Raleway" panose="020B0604020202020204" charset="0"/>
              </a:rPr>
              <a:t>How do your feel about these facts?  </a:t>
            </a: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3</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449743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1932</Words>
  <Application>Microsoft Office PowerPoint</Application>
  <PresentationFormat>Custom</PresentationFormat>
  <Paragraphs>237</Paragraphs>
  <Slides>23</Slides>
  <Notes>14</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Calibri</vt:lpstr>
      <vt:lpstr>Prompt</vt:lpstr>
      <vt:lpstr>Raleway</vt:lpstr>
      <vt:lpstr>Prompt SemiBold</vt:lpstr>
      <vt:lpstr>Raleway ExtraBold</vt:lpstr>
      <vt:lpstr>Arial</vt:lpstr>
      <vt:lpstr>Simple Light</vt:lpstr>
      <vt:lpstr>PowerPoint Presentation</vt:lpstr>
      <vt:lpstr>PowerPoint Presentation</vt:lpstr>
      <vt:lpstr>PowerPoint Presentation</vt:lpstr>
      <vt:lpstr>PowerPoint Presentation</vt:lpstr>
      <vt:lpstr>The Fight for Representation in Britain: How did women win the vote in Britain?  The power of taking action</vt:lpstr>
      <vt:lpstr>PowerPoint Presentation</vt:lpstr>
      <vt:lpstr>Big Ideas </vt:lpstr>
      <vt:lpstr>Lesson Objectives</vt:lpstr>
      <vt:lpstr>Lets get engaged-  are the following statements true or false? </vt:lpstr>
      <vt:lpstr>Why did women start to protest for the right to vote? </vt:lpstr>
      <vt:lpstr>Voting Rights</vt:lpstr>
      <vt:lpstr>PowerPoint Presentation</vt:lpstr>
      <vt:lpstr>PowerPoint Presentation</vt:lpstr>
      <vt:lpstr>History of voting - What do you notice?  </vt:lpstr>
      <vt:lpstr>PowerPoint Presentation</vt:lpstr>
      <vt:lpstr>PowerPoint Presentation</vt:lpstr>
      <vt:lpstr>PowerPoint Presentation</vt:lpstr>
      <vt:lpstr>Should the Suffragettes be pardoned?</vt:lpstr>
      <vt:lpstr>Activity Two Part One: Review the methods the Suffragettes used.   Were these acceptable or not acceptable?  What is your groups view? Think about the following discussion points and complete the table.</vt:lpstr>
      <vt:lpstr>The Suffragettes</vt:lpstr>
      <vt:lpstr>Were the Suffragettes methods of protesting acceptable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Open Access</dc:creator>
  <cp:lastModifiedBy>Windows User</cp:lastModifiedBy>
  <cp:revision>15</cp:revision>
  <dcterms:modified xsi:type="dcterms:W3CDTF">2020-03-12T13:14:06Z</dcterms:modified>
</cp:coreProperties>
</file>